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51"/>
  </p:notesMasterIdLst>
  <p:handoutMasterIdLst>
    <p:handoutMasterId r:id="rId52"/>
  </p:handoutMasterIdLst>
  <p:sldIdLst>
    <p:sldId id="734" r:id="rId2"/>
    <p:sldId id="738" r:id="rId3"/>
    <p:sldId id="739" r:id="rId4"/>
    <p:sldId id="803" r:id="rId5"/>
    <p:sldId id="804" r:id="rId6"/>
    <p:sldId id="802" r:id="rId7"/>
    <p:sldId id="800" r:id="rId8"/>
    <p:sldId id="785" r:id="rId9"/>
    <p:sldId id="777" r:id="rId10"/>
    <p:sldId id="781" r:id="rId11"/>
    <p:sldId id="784" r:id="rId12"/>
    <p:sldId id="740" r:id="rId13"/>
    <p:sldId id="801" r:id="rId14"/>
    <p:sldId id="742" r:id="rId15"/>
    <p:sldId id="744" r:id="rId16"/>
    <p:sldId id="745" r:id="rId17"/>
    <p:sldId id="746" r:id="rId18"/>
    <p:sldId id="786" r:id="rId19"/>
    <p:sldId id="748"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773" r:id="rId34"/>
    <p:sldId id="774" r:id="rId35"/>
    <p:sldId id="775" r:id="rId36"/>
    <p:sldId id="789" r:id="rId37"/>
    <p:sldId id="790" r:id="rId38"/>
    <p:sldId id="791" r:id="rId39"/>
    <p:sldId id="792" r:id="rId40"/>
    <p:sldId id="793" r:id="rId41"/>
    <p:sldId id="794" r:id="rId42"/>
    <p:sldId id="795" r:id="rId43"/>
    <p:sldId id="796" r:id="rId44"/>
    <p:sldId id="797" r:id="rId45"/>
    <p:sldId id="798" r:id="rId46"/>
    <p:sldId id="788" r:id="rId47"/>
    <p:sldId id="799" r:id="rId48"/>
    <p:sldId id="741" r:id="rId49"/>
    <p:sldId id="737" r:id="rId50"/>
  </p:sldIdLst>
  <p:sldSz cx="9144000" cy="6858000" type="screen4x3"/>
  <p:notesSz cx="9601200" cy="7315200"/>
  <p:defaultTextStyle>
    <a:defPPr>
      <a:defRPr lang="en-US"/>
    </a:defPPr>
    <a:lvl1pPr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1pPr>
    <a:lvl2pPr marL="4572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2pPr>
    <a:lvl3pPr marL="9144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3pPr>
    <a:lvl4pPr marL="13716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4pPr>
    <a:lvl5pPr marL="18288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5pPr>
    <a:lvl6pPr marL="2286000" algn="l" defTabSz="914400" rtl="0" eaLnBrk="1" latinLnBrk="0" hangingPunct="1">
      <a:defRPr b="1" kern="1200">
        <a:solidFill>
          <a:schemeClr val="tx1"/>
        </a:solidFill>
        <a:latin typeface="Neutra Text"/>
        <a:ea typeface="+mn-ea"/>
        <a:cs typeface="Arial" panose="020B0604020202020204" pitchFamily="34" charset="0"/>
      </a:defRPr>
    </a:lvl6pPr>
    <a:lvl7pPr marL="2743200" algn="l" defTabSz="914400" rtl="0" eaLnBrk="1" latinLnBrk="0" hangingPunct="1">
      <a:defRPr b="1" kern="1200">
        <a:solidFill>
          <a:schemeClr val="tx1"/>
        </a:solidFill>
        <a:latin typeface="Neutra Text"/>
        <a:ea typeface="+mn-ea"/>
        <a:cs typeface="Arial" panose="020B0604020202020204" pitchFamily="34" charset="0"/>
      </a:defRPr>
    </a:lvl7pPr>
    <a:lvl8pPr marL="3200400" algn="l" defTabSz="914400" rtl="0" eaLnBrk="1" latinLnBrk="0" hangingPunct="1">
      <a:defRPr b="1" kern="1200">
        <a:solidFill>
          <a:schemeClr val="tx1"/>
        </a:solidFill>
        <a:latin typeface="Neutra Text"/>
        <a:ea typeface="+mn-ea"/>
        <a:cs typeface="Arial" panose="020B0604020202020204" pitchFamily="34" charset="0"/>
      </a:defRPr>
    </a:lvl8pPr>
    <a:lvl9pPr marL="3657600" algn="l" defTabSz="914400" rtl="0" eaLnBrk="1" latinLnBrk="0" hangingPunct="1">
      <a:defRPr b="1" kern="1200">
        <a:solidFill>
          <a:schemeClr val="tx1"/>
        </a:solidFill>
        <a:latin typeface="Neutra Text"/>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99CC"/>
    <a:srgbClr val="7E331C"/>
    <a:srgbClr val="681822"/>
    <a:srgbClr val="000000"/>
    <a:srgbClr val="3D4F63"/>
    <a:srgbClr val="394859"/>
    <a:srgbClr val="25405D"/>
    <a:srgbClr val="973650"/>
    <a:srgbClr val="893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8" autoAdjust="0"/>
    <p:restoredTop sz="80389" autoAdjust="0"/>
  </p:normalViewPr>
  <p:slideViewPr>
    <p:cSldViewPr>
      <p:cViewPr varScale="1">
        <p:scale>
          <a:sx n="89" d="100"/>
          <a:sy n="89" d="100"/>
        </p:scale>
        <p:origin x="24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65" d="100"/>
          <a:sy n="165" d="100"/>
        </p:scale>
        <p:origin x="-2574" y="-108"/>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78D87CA-747F-408A-B692-EC96A6D72820}"/>
              </a:ext>
            </a:extLst>
          </p:cNvPr>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lvl1pP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7" name="Rectangle 3">
            <a:extLst>
              <a:ext uri="{FF2B5EF4-FFF2-40B4-BE49-F238E27FC236}">
                <a16:creationId xmlns:a16="http://schemas.microsoft.com/office/drawing/2014/main" id="{22307B6A-78D4-42AC-A628-F8B362F11DDD}"/>
              </a:ext>
            </a:extLst>
          </p:cNvPr>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lvl1pPr algn="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8" name="Rectangle 4">
            <a:extLst>
              <a:ext uri="{FF2B5EF4-FFF2-40B4-BE49-F238E27FC236}">
                <a16:creationId xmlns:a16="http://schemas.microsoft.com/office/drawing/2014/main" id="{6B7261A0-A5AF-4D2F-ABE3-DC26B2BF384E}"/>
              </a:ext>
            </a:extLst>
          </p:cNvPr>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6641" tIns="48323" rIns="96641" bIns="48323" numCol="1" anchor="b" anchorCtr="0" compatLnSpc="1">
            <a:prstTxWarp prst="textNoShape">
              <a:avLst/>
            </a:prstTxWarp>
          </a:bodyPr>
          <a:lstStyle>
            <a:lvl1pP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9" name="Rectangle 5">
            <a:extLst>
              <a:ext uri="{FF2B5EF4-FFF2-40B4-BE49-F238E27FC236}">
                <a16:creationId xmlns:a16="http://schemas.microsoft.com/office/drawing/2014/main" id="{CE72B7BE-AD1E-4726-8BB2-262B10604EB6}"/>
              </a:ext>
            </a:extLst>
          </p:cNvPr>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6641" tIns="48323" rIns="96641" bIns="48323" numCol="1" anchor="b" anchorCtr="0" compatLnSpc="1">
            <a:prstTxWarp prst="textNoShape">
              <a:avLst/>
            </a:prstTxWarp>
          </a:bodyPr>
          <a:lstStyle>
            <a:lvl1pPr algn="r" defTabSz="966788" eaLnBrk="1" hangingPunct="1">
              <a:defRPr sz="1200" b="0">
                <a:ea typeface="Gulim" panose="020B0600000101010101" pitchFamily="34" charset="-127"/>
              </a:defRPr>
            </a:lvl1pPr>
          </a:lstStyle>
          <a:p>
            <a:pPr>
              <a:defRPr/>
            </a:pPr>
            <a:fld id="{2CFB19CC-9A27-4FCB-8131-C31ECDCDFFD5}" type="slidenum">
              <a:rPr lang="ko-KR" altLang="en-US"/>
              <a:pPr>
                <a:defRPr/>
              </a:pPr>
              <a:t>‹#›</a:t>
            </a:fld>
            <a:endParaRPr lang="en-US" altLang="ko-K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1AF68127-78CD-49F1-B151-2D6C16A4B926}"/>
              </a:ext>
            </a:extLst>
          </p:cNvPr>
          <p:cNvSpPr>
            <a:spLocks noGrp="1" noRot="1" noChangeAspect="1" noChangeArrowheads="1" noTextEdit="1"/>
          </p:cNvSpPr>
          <p:nvPr>
            <p:ph type="sldImg" idx="2"/>
          </p:nvPr>
        </p:nvSpPr>
        <p:spPr bwMode="auto">
          <a:xfrm>
            <a:off x="5486400" y="82550"/>
            <a:ext cx="4056063" cy="3041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6FD7A9A5-2E0F-4E11-9E3F-90260753C029}"/>
              </a:ext>
            </a:extLst>
          </p:cNvPr>
          <p:cNvSpPr>
            <a:spLocks noGrp="1" noChangeArrowheads="1"/>
          </p:cNvSpPr>
          <p:nvPr>
            <p:ph type="body" sz="quarter" idx="3"/>
          </p:nvPr>
        </p:nvSpPr>
        <p:spPr bwMode="auto">
          <a:xfrm>
            <a:off x="76200" y="76200"/>
            <a:ext cx="5562600" cy="7239000"/>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00" kern="1200">
        <a:solidFill>
          <a:schemeClr val="tx1"/>
        </a:solidFill>
        <a:latin typeface="Neutra Text" pitchFamily="50" charset="0"/>
        <a:ea typeface="+mn-ea"/>
        <a:cs typeface="+mn-cs"/>
      </a:defRPr>
    </a:lvl1pPr>
    <a:lvl2pPr marL="457200" algn="l" rtl="0" eaLnBrk="0" fontAlgn="base" hangingPunct="0">
      <a:spcBef>
        <a:spcPct val="30000"/>
      </a:spcBef>
      <a:spcAft>
        <a:spcPct val="0"/>
      </a:spcAft>
      <a:defRPr sz="1500" kern="1200">
        <a:solidFill>
          <a:schemeClr val="tx1"/>
        </a:solidFill>
        <a:latin typeface="Neutra Text" pitchFamily="50" charset="0"/>
        <a:ea typeface="+mn-ea"/>
        <a:cs typeface="+mn-cs"/>
      </a:defRPr>
    </a:lvl2pPr>
    <a:lvl3pPr marL="914400" algn="l" rtl="0" eaLnBrk="0" fontAlgn="base" hangingPunct="0">
      <a:spcBef>
        <a:spcPct val="30000"/>
      </a:spcBef>
      <a:spcAft>
        <a:spcPct val="0"/>
      </a:spcAft>
      <a:defRPr sz="1500" kern="1200">
        <a:solidFill>
          <a:schemeClr val="tx1"/>
        </a:solidFill>
        <a:latin typeface="Neutra Text" pitchFamily="50" charset="0"/>
        <a:ea typeface="+mn-ea"/>
        <a:cs typeface="+mn-cs"/>
      </a:defRPr>
    </a:lvl3pPr>
    <a:lvl4pPr marL="1371600" algn="l" rtl="0" eaLnBrk="0" fontAlgn="base" hangingPunct="0">
      <a:spcBef>
        <a:spcPct val="30000"/>
      </a:spcBef>
      <a:spcAft>
        <a:spcPct val="0"/>
      </a:spcAft>
      <a:defRPr sz="1500" kern="1200">
        <a:solidFill>
          <a:schemeClr val="tx1"/>
        </a:solidFill>
        <a:latin typeface="Neutra Text" pitchFamily="50" charset="0"/>
        <a:ea typeface="+mn-ea"/>
        <a:cs typeface="+mn-cs"/>
      </a:defRPr>
    </a:lvl4pPr>
    <a:lvl5pPr marL="1828800" algn="l" rtl="0" eaLnBrk="0" fontAlgn="base" hangingPunct="0">
      <a:spcBef>
        <a:spcPct val="30000"/>
      </a:spcBef>
      <a:spcAft>
        <a:spcPct val="0"/>
      </a:spcAft>
      <a:defRPr sz="1500" kern="1200">
        <a:solidFill>
          <a:schemeClr val="tx1"/>
        </a:solidFill>
        <a:latin typeface="Neutra Text"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5EE3029-0CB1-4BD7-8782-22844EBEDC2A}"/>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E0492DA1-6E40-4846-870D-D044464D2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Neutra Tex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08D01B-5DF4-40FF-B14E-91511369443C}"/>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426835F-49C5-48F5-89D7-910B69046DCF}" type="slidenum">
              <a:rPr lang="ko-KR" altLang="en-US" sz="1800"/>
              <a:pPr>
                <a:spcBef>
                  <a:spcPct val="0"/>
                </a:spcBef>
              </a:pPr>
              <a:t>14</a:t>
            </a:fld>
            <a:endParaRPr lang="en-US" altLang="ko-KR" sz="1800"/>
          </a:p>
        </p:txBody>
      </p:sp>
      <p:sp>
        <p:nvSpPr>
          <p:cNvPr id="27651" name="Rectangle 2">
            <a:extLst>
              <a:ext uri="{FF2B5EF4-FFF2-40B4-BE49-F238E27FC236}">
                <a16:creationId xmlns:a16="http://schemas.microsoft.com/office/drawing/2014/main" id="{F784DAE0-7445-4408-AD38-4A592DCA5770}"/>
              </a:ext>
            </a:extLst>
          </p:cNvPr>
          <p:cNvSpPr>
            <a:spLocks noGrp="1" noRot="1" noChangeAspect="1" noChangeArrowheads="1" noTextEdit="1"/>
          </p:cNvSpPr>
          <p:nvPr>
            <p:ph type="sldImg"/>
          </p:nvPr>
        </p:nvSpPr>
        <p:spPr>
          <a:xfrm>
            <a:off x="2971800" y="547688"/>
            <a:ext cx="3659188" cy="2744787"/>
          </a:xfrm>
          <a:ln/>
        </p:spPr>
      </p:sp>
      <p:sp>
        <p:nvSpPr>
          <p:cNvPr id="27652" name="Rectangle 3">
            <a:extLst>
              <a:ext uri="{FF2B5EF4-FFF2-40B4-BE49-F238E27FC236}">
                <a16:creationId xmlns:a16="http://schemas.microsoft.com/office/drawing/2014/main" id="{74D34336-02D6-409A-BD41-A46DA690F19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Note that while size and other cues provide for quantitative comparison, color (even luminance) only provides for ordering.</a:t>
            </a:r>
          </a:p>
          <a:p>
            <a:pPr eaLnBrk="1" hangingPunct="1"/>
            <a:r>
              <a:rPr lang="en-US" altLang="en-US">
                <a:latin typeface="Neutra Text"/>
              </a:rPr>
              <a:t>If the goal is contrast along any of these axes, make it distinct!</a:t>
            </a:r>
          </a:p>
          <a:p>
            <a:pPr eaLnBrk="1" hangingPunct="1"/>
            <a:endParaRPr lang="en-US" altLang="en-US">
              <a:latin typeface="Neutra Text"/>
            </a:endParaRPr>
          </a:p>
          <a:p>
            <a:pPr eaLnBrk="1" hangingPunct="1"/>
            <a:r>
              <a:rPr lang="en-US" altLang="en-US">
                <a:latin typeface="Neutra Text"/>
              </a:rPr>
              <a:t>Forms of visual coding.  What can we notice very quickly:</a:t>
            </a:r>
          </a:p>
          <a:p>
            <a:pPr eaLnBrk="1" hangingPunct="1"/>
            <a:r>
              <a:rPr lang="en-US" altLang="en-US">
                <a:latin typeface="Neutra Text"/>
              </a:rPr>
              <a:t>	size, intensity, orientation, texture, shape, position in space.</a:t>
            </a:r>
          </a:p>
          <a:p>
            <a:pPr eaLnBrk="1" hangingPunct="1"/>
            <a:endParaRPr lang="en-US" altLang="en-US">
              <a:latin typeface="Neutra Text"/>
            </a:endParaRPr>
          </a:p>
          <a:p>
            <a:pPr eaLnBrk="1" hangingPunct="1"/>
            <a:r>
              <a:rPr lang="en-US" altLang="en-US">
                <a:latin typeface="Neutra Text"/>
              </a:rPr>
              <a:t>Take advantage of these variables to present information.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8C63329-F96C-48A2-8F2C-AB192237A0AD}"/>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2089329-D230-4B0C-80AA-67D6B91EEFB8}" type="slidenum">
              <a:rPr lang="ko-KR" altLang="en-US" sz="1800"/>
              <a:pPr>
                <a:spcBef>
                  <a:spcPct val="0"/>
                </a:spcBef>
              </a:pPr>
              <a:t>15</a:t>
            </a:fld>
            <a:endParaRPr lang="en-US" altLang="ko-KR" sz="1800"/>
          </a:p>
        </p:txBody>
      </p:sp>
      <p:sp>
        <p:nvSpPr>
          <p:cNvPr id="31747" name="Rectangle 2">
            <a:extLst>
              <a:ext uri="{FF2B5EF4-FFF2-40B4-BE49-F238E27FC236}">
                <a16:creationId xmlns:a16="http://schemas.microsoft.com/office/drawing/2014/main" id="{1506567D-CFAE-4CE6-9B7D-D92C7B117817}"/>
              </a:ext>
            </a:extLst>
          </p:cNvPr>
          <p:cNvSpPr>
            <a:spLocks noGrp="1" noRot="1" noChangeAspect="1" noChangeArrowheads="1" noTextEdit="1"/>
          </p:cNvSpPr>
          <p:nvPr>
            <p:ph type="sldImg"/>
          </p:nvPr>
        </p:nvSpPr>
        <p:spPr>
          <a:xfrm>
            <a:off x="2971800" y="547688"/>
            <a:ext cx="3659188" cy="2744787"/>
          </a:xfrm>
          <a:ln/>
        </p:spPr>
      </p:sp>
      <p:sp>
        <p:nvSpPr>
          <p:cNvPr id="31748" name="Rectangle 3">
            <a:extLst>
              <a:ext uri="{FF2B5EF4-FFF2-40B4-BE49-F238E27FC236}">
                <a16:creationId xmlns:a16="http://schemas.microsoft.com/office/drawing/2014/main" id="{DA5D70D1-FCBD-473A-A9F5-902977A8323A}"/>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latin typeface="Neutra Text"/>
              </a:rPr>
              <a:t>Tips &amp; tricks to make type look good:</a:t>
            </a:r>
          </a:p>
          <a:p>
            <a:pPr marL="228600" indent="-228600" eaLnBrk="1" hangingPunct="1"/>
            <a:endParaRPr lang="en-US" altLang="en-US">
              <a:latin typeface="Neutra Text"/>
            </a:endParaRPr>
          </a:p>
          <a:p>
            <a:pPr marL="228600" indent="-228600" eaLnBrk="1" hangingPunct="1">
              <a:buFontTx/>
              <a:buAutoNum type="arabicParenR"/>
            </a:pPr>
            <a:r>
              <a:rPr lang="en-US" altLang="en-US">
                <a:latin typeface="Neutra Text"/>
              </a:rPr>
              <a:t>Capitals only appropriate for the beginning of sentences.  Use “small capitals” if you want it to read smoothly.  Can still read it and see there is something different. (HTML “small” tag lets you do this)</a:t>
            </a:r>
          </a:p>
          <a:p>
            <a:pPr marL="228600" indent="-228600" eaLnBrk="1" hangingPunct="1">
              <a:buFontTx/>
              <a:buAutoNum type="arabicParenR"/>
            </a:pPr>
            <a:r>
              <a:rPr lang="en-US" altLang="en-US">
                <a:latin typeface="Neutra Text"/>
              </a:rPr>
              <a:t> see f’s crashing into each other.  Good type faces (in print &amp; books) have letters properly designed to go together (fi, fl, ff)</a:t>
            </a:r>
          </a:p>
          <a:p>
            <a:pPr marL="228600" indent="-228600" eaLnBrk="1" hangingPunct="1">
              <a:buFontTx/>
              <a:buAutoNum type="arabicParenR"/>
            </a:pPr>
            <a:r>
              <a:rPr lang="en-US" altLang="en-US">
                <a:latin typeface="Neutra Text"/>
              </a:rPr>
              <a:t> numbers come in upper &amp; lower case.  Upper cases numbers are like all CAPS.  Hard to read. More variation in lower case (some acenders &amp; decenders).  Lower case numbers also called “old style”</a:t>
            </a:r>
          </a:p>
          <a:p>
            <a:pPr marL="228600" indent="-228600" eaLnBrk="1" hangingPunct="1">
              <a:buFontTx/>
              <a:buAutoNum type="arabicParenR"/>
            </a:pPr>
            <a:endParaRPr lang="en-US" altLang="en-US">
              <a:latin typeface="Neutra Tex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6C33717-B076-4C2D-B947-4417473CF19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8BF4DDD2-9242-4944-9296-6BCB9EAE6168}" type="slidenum">
              <a:rPr lang="ko-KR" altLang="en-US" sz="1800"/>
              <a:pPr>
                <a:spcBef>
                  <a:spcPct val="0"/>
                </a:spcBef>
              </a:pPr>
              <a:t>16</a:t>
            </a:fld>
            <a:endParaRPr lang="en-US" altLang="ko-KR" sz="1800"/>
          </a:p>
        </p:txBody>
      </p:sp>
      <p:sp>
        <p:nvSpPr>
          <p:cNvPr id="33795" name="Rectangle 2">
            <a:extLst>
              <a:ext uri="{FF2B5EF4-FFF2-40B4-BE49-F238E27FC236}">
                <a16:creationId xmlns:a16="http://schemas.microsoft.com/office/drawing/2014/main" id="{AB68F9AD-B2F1-4495-A0EE-DD98F88964E9}"/>
              </a:ext>
            </a:extLst>
          </p:cNvPr>
          <p:cNvSpPr>
            <a:spLocks noGrp="1" noRot="1" noChangeAspect="1" noChangeArrowheads="1" noTextEdit="1"/>
          </p:cNvSpPr>
          <p:nvPr>
            <p:ph type="sldImg"/>
          </p:nvPr>
        </p:nvSpPr>
        <p:spPr>
          <a:xfrm>
            <a:off x="2971800" y="547688"/>
            <a:ext cx="3659188" cy="2744787"/>
          </a:xfrm>
          <a:ln/>
        </p:spPr>
      </p:sp>
      <p:sp>
        <p:nvSpPr>
          <p:cNvPr id="33796" name="Rectangle 3">
            <a:extLst>
              <a:ext uri="{FF2B5EF4-FFF2-40B4-BE49-F238E27FC236}">
                <a16:creationId xmlns:a16="http://schemas.microsoft.com/office/drawing/2014/main" id="{E4BA8149-F56A-4E2D-8A43-B7BEA80F2D38}"/>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Two vertical bars are NOT quotes.  They are inch marks!</a:t>
            </a:r>
          </a:p>
          <a:p>
            <a:pPr eaLnBrk="1" hangingPunct="1"/>
            <a:endParaRPr lang="en-US" altLang="en-US">
              <a:latin typeface="Neutra Text"/>
            </a:endParaRPr>
          </a:p>
          <a:p>
            <a:pPr eaLnBrk="1" hangingPunct="1"/>
            <a:r>
              <a:rPr lang="en-US" altLang="en-US">
                <a:latin typeface="Neutra Text"/>
              </a:rPr>
              <a:t>Key is that quotes have open &amp; close.  You get the hint it is the beginning or end.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0E281A99-4140-4B37-B7BB-9F01BED7FCA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BD80003-4231-4BFC-ACDA-11479C96B660}" type="slidenum">
              <a:rPr lang="ko-KR" altLang="en-US" sz="1800"/>
              <a:pPr>
                <a:spcBef>
                  <a:spcPct val="0"/>
                </a:spcBef>
              </a:pPr>
              <a:t>17</a:t>
            </a:fld>
            <a:endParaRPr lang="en-US" altLang="ko-KR" sz="1800"/>
          </a:p>
        </p:txBody>
      </p:sp>
      <p:sp>
        <p:nvSpPr>
          <p:cNvPr id="35843" name="Rectangle 2">
            <a:extLst>
              <a:ext uri="{FF2B5EF4-FFF2-40B4-BE49-F238E27FC236}">
                <a16:creationId xmlns:a16="http://schemas.microsoft.com/office/drawing/2014/main" id="{2F34D35F-8647-41B8-91CA-B94FD1FE89DD}"/>
              </a:ext>
            </a:extLst>
          </p:cNvPr>
          <p:cNvSpPr>
            <a:spLocks noGrp="1" noRot="1" noChangeAspect="1" noChangeArrowheads="1" noTextEdit="1"/>
          </p:cNvSpPr>
          <p:nvPr>
            <p:ph type="sldImg"/>
          </p:nvPr>
        </p:nvSpPr>
        <p:spPr>
          <a:xfrm>
            <a:off x="2971800" y="547688"/>
            <a:ext cx="3659188" cy="2744787"/>
          </a:xfrm>
          <a:ln/>
        </p:spPr>
      </p:sp>
      <p:sp>
        <p:nvSpPr>
          <p:cNvPr id="35844" name="Rectangle 3">
            <a:extLst>
              <a:ext uri="{FF2B5EF4-FFF2-40B4-BE49-F238E27FC236}">
                <a16:creationId xmlns:a16="http://schemas.microsoft.com/office/drawing/2014/main" id="{18852767-69B9-47F5-86B3-39FD1F5B9067}"/>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Scan of a well typeset book.  Umberto Eco’s “ ? “</a:t>
            </a:r>
          </a:p>
          <a:p>
            <a:pPr eaLnBrk="1" hangingPunct="1"/>
            <a:endParaRPr lang="en-US" altLang="en-US">
              <a:latin typeface="Neutra Text"/>
            </a:endParaRPr>
          </a:p>
          <a:p>
            <a:pPr eaLnBrk="1" hangingPunct="1"/>
            <a:r>
              <a:rPr lang="en-US" altLang="en-US">
                <a:latin typeface="Neutra Text"/>
              </a:rPr>
              <a:t>Plenty of line space, but not double space.  </a:t>
            </a:r>
          </a:p>
          <a:p>
            <a:pPr eaLnBrk="1" hangingPunct="1"/>
            <a:endParaRPr lang="en-US" altLang="en-US">
              <a:latin typeface="Neutra Text"/>
            </a:endParaRPr>
          </a:p>
          <a:p>
            <a:pPr eaLnBrk="1" hangingPunct="1"/>
            <a:r>
              <a:rPr lang="en-US" altLang="en-US">
                <a:latin typeface="Neutra Text"/>
              </a:rPr>
              <a:t>Good use of roman and italic version of the face.  Character talking to himself is in italics.</a:t>
            </a:r>
          </a:p>
          <a:p>
            <a:pPr eaLnBrk="1" hangingPunct="1"/>
            <a:endParaRPr lang="en-US" altLang="en-US">
              <a:latin typeface="Neutra Text"/>
            </a:endParaRPr>
          </a:p>
          <a:p>
            <a:pPr eaLnBrk="1" hangingPunct="1"/>
            <a:r>
              <a:rPr lang="en-US" altLang="en-US">
                <a:latin typeface="Neutra Text"/>
              </a:rPr>
              <a:t>Beginning of chapter has the first few words in small caps.  Common in good typeset magazines &amp; books.</a:t>
            </a:r>
          </a:p>
          <a:p>
            <a:pPr eaLnBrk="1" hangingPunct="1"/>
            <a:br>
              <a:rPr lang="en-US" altLang="en-US">
                <a:latin typeface="Neutra Text"/>
              </a:rPr>
            </a:br>
            <a:r>
              <a:rPr lang="en-US" altLang="en-US">
                <a:latin typeface="Neutra Text"/>
              </a:rPr>
              <a:t>Lower case numbers.</a:t>
            </a:r>
          </a:p>
          <a:p>
            <a:pPr eaLnBrk="1" hangingPunct="1"/>
            <a:br>
              <a:rPr lang="en-US" altLang="en-US">
                <a:latin typeface="Neutra Text"/>
              </a:rPr>
            </a:br>
            <a:r>
              <a:rPr lang="en-US" altLang="en-US">
                <a:latin typeface="Neutra Text"/>
              </a:rPr>
              <a:t>Lots of white space around the edge.  Easier to read (less distracted by what is behind the book).  Also don’t curve things near the spine.</a:t>
            </a:r>
          </a:p>
          <a:p>
            <a:pPr eaLnBrk="1" hangingPunct="1"/>
            <a:endParaRPr lang="en-US" altLang="en-US">
              <a:latin typeface="Neutra Text"/>
            </a:endParaRPr>
          </a:p>
          <a:p>
            <a:pPr eaLnBrk="1" hangingPunct="1"/>
            <a:r>
              <a:rPr lang="en-US" altLang="en-US">
                <a:latin typeface="Neutra Text"/>
              </a:rPr>
              <a:t>Tend to be 75-80 characters a line in well typeset books (printing in IE might give you 150 characters / line – you have to  move your head to read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E980606-C754-4EAE-A429-10488274EF5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EBE4DB81-FAE3-400F-8903-30184B02F8D9}" type="slidenum">
              <a:rPr lang="ko-KR" altLang="en-US"/>
              <a:pPr/>
              <a:t>18</a:t>
            </a:fld>
            <a:endParaRPr lang="en-US" altLang="ko-KR"/>
          </a:p>
        </p:txBody>
      </p:sp>
      <p:sp>
        <p:nvSpPr>
          <p:cNvPr id="37891" name="Rectangle 2">
            <a:extLst>
              <a:ext uri="{FF2B5EF4-FFF2-40B4-BE49-F238E27FC236}">
                <a16:creationId xmlns:a16="http://schemas.microsoft.com/office/drawing/2014/main" id="{7C2ED58F-8B41-4562-8181-378B4CBAC692}"/>
              </a:ext>
            </a:extLst>
          </p:cNvPr>
          <p:cNvSpPr>
            <a:spLocks noGrp="1" noRot="1" noChangeAspect="1" noChangeArrowheads="1" noTextEdit="1"/>
          </p:cNvSpPr>
          <p:nvPr>
            <p:ph type="sldImg"/>
          </p:nvPr>
        </p:nvSpPr>
        <p:spPr>
          <a:xfrm>
            <a:off x="2971800" y="547688"/>
            <a:ext cx="3659188" cy="2744787"/>
          </a:xfrm>
          <a:ln/>
        </p:spPr>
      </p:sp>
      <p:sp>
        <p:nvSpPr>
          <p:cNvPr id="37892" name="Rectangle 3">
            <a:extLst>
              <a:ext uri="{FF2B5EF4-FFF2-40B4-BE49-F238E27FC236}">
                <a16:creationId xmlns:a16="http://schemas.microsoft.com/office/drawing/2014/main" id="{CA96DF4F-D296-4541-866B-05A93543386F}"/>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Main tenant of modernist design</a:t>
            </a:r>
          </a:p>
          <a:p>
            <a:pPr eaLnBrk="1" hangingPunct="1"/>
            <a:endParaRPr lang="en-US" altLang="en-US">
              <a:latin typeface="Neutra Text"/>
            </a:endParaRPr>
          </a:p>
          <a:p>
            <a:pPr eaLnBrk="1" hangingPunct="1"/>
            <a:r>
              <a:rPr lang="en-US" altLang="en-US">
                <a:latin typeface="Neutra Text"/>
              </a:rPr>
              <a:t>In books before the Bauhaus, everything was centered.</a:t>
            </a:r>
          </a:p>
          <a:p>
            <a:pPr eaLnBrk="1" hangingPunct="1"/>
            <a:endParaRPr lang="en-US" altLang="en-US">
              <a:latin typeface="Neutra Text"/>
            </a:endParaRPr>
          </a:p>
          <a:p>
            <a:pPr eaLnBrk="1" hangingPunct="1"/>
            <a:r>
              <a:rPr lang="en-US" altLang="en-US">
                <a:latin typeface="Neutra Text"/>
              </a:rPr>
              <a:t>Harder to read.</a:t>
            </a:r>
          </a:p>
          <a:p>
            <a:pPr eaLnBrk="1" hangingPunct="1"/>
            <a:endParaRPr lang="en-US" altLang="en-US">
              <a:latin typeface="Neutra Text"/>
            </a:endParaRPr>
          </a:p>
          <a:p>
            <a:pPr eaLnBrk="1" hangingPunct="1"/>
            <a:r>
              <a:rPr lang="en-US" altLang="en-US">
                <a:latin typeface="Neutra Text"/>
              </a:rPr>
              <a:t>Asymmetric: 1) feels more dynamic (energy to the type),  2) don’t have difficult to read narrow columns around the figures.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9D246B9F-D334-4E34-8021-A190E45001E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FCB47717-7FA7-414E-A0D0-9946E92C1F5A}" type="slidenum">
              <a:rPr lang="ko-KR" altLang="en-US" sz="1800"/>
              <a:pPr>
                <a:spcBef>
                  <a:spcPct val="0"/>
                </a:spcBef>
              </a:pPr>
              <a:t>19</a:t>
            </a:fld>
            <a:endParaRPr lang="en-US" altLang="ko-KR" sz="1800"/>
          </a:p>
        </p:txBody>
      </p:sp>
      <p:sp>
        <p:nvSpPr>
          <p:cNvPr id="39939" name="Rectangle 2">
            <a:extLst>
              <a:ext uri="{FF2B5EF4-FFF2-40B4-BE49-F238E27FC236}">
                <a16:creationId xmlns:a16="http://schemas.microsoft.com/office/drawing/2014/main" id="{7D7BFC5E-4F1F-467B-8B26-6151FA4D09CC}"/>
              </a:ext>
            </a:extLst>
          </p:cNvPr>
          <p:cNvSpPr>
            <a:spLocks noGrp="1" noRot="1" noChangeAspect="1" noChangeArrowheads="1" noTextEdit="1"/>
          </p:cNvSpPr>
          <p:nvPr>
            <p:ph type="sldImg"/>
          </p:nvPr>
        </p:nvSpPr>
        <p:spPr>
          <a:xfrm>
            <a:off x="2971800" y="547688"/>
            <a:ext cx="3659188" cy="2744787"/>
          </a:xfrm>
          <a:ln/>
        </p:spPr>
      </p:sp>
      <p:sp>
        <p:nvSpPr>
          <p:cNvPr id="39940" name="Rectangle 3">
            <a:extLst>
              <a:ext uri="{FF2B5EF4-FFF2-40B4-BE49-F238E27FC236}">
                <a16:creationId xmlns:a16="http://schemas.microsoft.com/office/drawing/2014/main" id="{2F3BCE6D-B5D5-49FD-A64D-BC56B94F72CF}"/>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Much of picasso’s paintings came from stealing the design of African masks.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0C620A3-F43A-42C1-9648-BA3CA15153C0}"/>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FC3898C-36E4-4FE2-9F91-9E5C1BFA0697}" type="slidenum">
              <a:rPr lang="en-US" altLang="en-US" sz="1800"/>
              <a:pPr>
                <a:spcBef>
                  <a:spcPct val="0"/>
                </a:spcBef>
              </a:pPr>
              <a:t>20</a:t>
            </a:fld>
            <a:endParaRPr lang="en-US" altLang="en-US" sz="1800"/>
          </a:p>
        </p:txBody>
      </p:sp>
      <p:sp>
        <p:nvSpPr>
          <p:cNvPr id="41987" name="Rectangle 2">
            <a:extLst>
              <a:ext uri="{FF2B5EF4-FFF2-40B4-BE49-F238E27FC236}">
                <a16:creationId xmlns:a16="http://schemas.microsoft.com/office/drawing/2014/main" id="{95B4B2C6-54D2-4865-8FD5-F253274AFC67}"/>
              </a:ext>
            </a:extLst>
          </p:cNvPr>
          <p:cNvSpPr>
            <a:spLocks noGrp="1" noRot="1" noChangeAspect="1" noChangeArrowheads="1" noTextEdit="1"/>
          </p:cNvSpPr>
          <p:nvPr>
            <p:ph type="sldImg"/>
          </p:nvPr>
        </p:nvSpPr>
        <p:spPr>
          <a:xfrm>
            <a:off x="2982913" y="555625"/>
            <a:ext cx="3641725" cy="2730500"/>
          </a:xfrm>
          <a:ln/>
        </p:spPr>
      </p:sp>
      <p:sp>
        <p:nvSpPr>
          <p:cNvPr id="41988" name="Rectangle 3">
            <a:extLst>
              <a:ext uri="{FF2B5EF4-FFF2-40B4-BE49-F238E27FC236}">
                <a16:creationId xmlns:a16="http://schemas.microsoft.com/office/drawing/2014/main" id="{C7B884DF-01C6-48C8-937E-F66458FEA019}"/>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7" tIns="44729" rIns="89457" bIns="44729"/>
          <a:lstStyle/>
          <a:p>
            <a:endParaRPr lang="en-US" altLang="en-US">
              <a:latin typeface="Neutra Tex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BE3B769A-20B1-4CBD-A812-4C4EBB11B1D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159F8AC2-C47F-489C-9658-5DF85A66946E}" type="slidenum">
              <a:rPr lang="en-US" altLang="en-US" sz="1800"/>
              <a:pPr>
                <a:spcBef>
                  <a:spcPct val="0"/>
                </a:spcBef>
              </a:pPr>
              <a:t>21</a:t>
            </a:fld>
            <a:endParaRPr lang="en-US" altLang="en-US" sz="1800"/>
          </a:p>
        </p:txBody>
      </p:sp>
      <p:sp>
        <p:nvSpPr>
          <p:cNvPr id="44035" name="Rectangle 2">
            <a:extLst>
              <a:ext uri="{FF2B5EF4-FFF2-40B4-BE49-F238E27FC236}">
                <a16:creationId xmlns:a16="http://schemas.microsoft.com/office/drawing/2014/main" id="{23846216-D983-4C07-81DE-5C989837252D}"/>
              </a:ext>
            </a:extLst>
          </p:cNvPr>
          <p:cNvSpPr>
            <a:spLocks noGrp="1" noRot="1" noChangeAspect="1" noChangeArrowheads="1" noTextEdit="1"/>
          </p:cNvSpPr>
          <p:nvPr>
            <p:ph type="sldImg"/>
          </p:nvPr>
        </p:nvSpPr>
        <p:spPr>
          <a:xfrm>
            <a:off x="2979738" y="555625"/>
            <a:ext cx="3641725" cy="2732088"/>
          </a:xfrm>
          <a:ln/>
        </p:spPr>
      </p:sp>
      <p:sp>
        <p:nvSpPr>
          <p:cNvPr id="44036" name="Rectangle 3">
            <a:extLst>
              <a:ext uri="{FF2B5EF4-FFF2-40B4-BE49-F238E27FC236}">
                <a16:creationId xmlns:a16="http://schemas.microsoft.com/office/drawing/2014/main" id="{5EFC7048-3384-4C5C-8854-9A1D142C357E}"/>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Breaks up the damage into many types, doesn’t include temperature.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9BF33EA2-C185-46E0-A69C-2EBB99A096E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84FF581-47C7-432B-A994-61DF2A07BB39}" type="slidenum">
              <a:rPr lang="en-US" altLang="en-US" sz="1800"/>
              <a:pPr>
                <a:spcBef>
                  <a:spcPct val="0"/>
                </a:spcBef>
              </a:pPr>
              <a:t>22</a:t>
            </a:fld>
            <a:endParaRPr lang="en-US" altLang="en-US" sz="1800"/>
          </a:p>
        </p:txBody>
      </p:sp>
      <p:sp>
        <p:nvSpPr>
          <p:cNvPr id="46083" name="Rectangle 2">
            <a:extLst>
              <a:ext uri="{FF2B5EF4-FFF2-40B4-BE49-F238E27FC236}">
                <a16:creationId xmlns:a16="http://schemas.microsoft.com/office/drawing/2014/main" id="{AC4658D6-F481-44AA-8817-B2E5E33171F8}"/>
              </a:ext>
            </a:extLst>
          </p:cNvPr>
          <p:cNvSpPr>
            <a:spLocks noGrp="1" noRot="1" noChangeAspect="1" noChangeArrowheads="1" noTextEdit="1"/>
          </p:cNvSpPr>
          <p:nvPr>
            <p:ph type="sldImg"/>
          </p:nvPr>
        </p:nvSpPr>
        <p:spPr>
          <a:xfrm>
            <a:off x="2979738" y="555625"/>
            <a:ext cx="3641725" cy="2732088"/>
          </a:xfrm>
          <a:ln/>
        </p:spPr>
      </p:sp>
      <p:sp>
        <p:nvSpPr>
          <p:cNvPr id="46084" name="Rectangle 3">
            <a:extLst>
              <a:ext uri="{FF2B5EF4-FFF2-40B4-BE49-F238E27FC236}">
                <a16:creationId xmlns:a16="http://schemas.microsoft.com/office/drawing/2014/main" id="{09688758-8A73-4C26-A49E-B3206A67240C}"/>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Shows only two of the launches (SRM 15 and SRM 22) where there were problems with blow-by..</a:t>
            </a:r>
          </a:p>
          <a:p>
            <a:r>
              <a:rPr lang="en-US" altLang="en-US">
                <a:latin typeface="Neutra Text"/>
              </a:rPr>
              <a:t>In both cases there were problems, but the problems were worse in SRM 15 </a:t>
            </a:r>
          </a:p>
          <a:p>
            <a:r>
              <a:rPr lang="en-US" altLang="en-US">
                <a:latin typeface="Neutra Text"/>
              </a:rPr>
              <a:t>Conclusion – shouldn’t launch at low temps… (faulty – what about the rest of the data? What about things besides blow-by?)</a:t>
            </a:r>
          </a:p>
          <a:p>
            <a:r>
              <a:rPr lang="en-US" altLang="en-US">
                <a:latin typeface="Neutra Text"/>
              </a:rPr>
              <a:t>Point – should always be careful to include evidence of failures *and* successes... The differences are the important part!</a:t>
            </a:r>
          </a:p>
          <a:p>
            <a:endParaRPr lang="en-US" altLang="en-US">
              <a:latin typeface="Neutra Tex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89E321D-7886-4188-933C-26545070812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1F43D22A-FE46-4439-A8F2-32DB9AF7A110}" type="slidenum">
              <a:rPr lang="en-US" altLang="en-US" sz="1800"/>
              <a:pPr>
                <a:spcBef>
                  <a:spcPct val="0"/>
                </a:spcBef>
              </a:pPr>
              <a:t>23</a:t>
            </a:fld>
            <a:endParaRPr lang="en-US" altLang="en-US" sz="1800"/>
          </a:p>
        </p:txBody>
      </p:sp>
      <p:sp>
        <p:nvSpPr>
          <p:cNvPr id="48131" name="Rectangle 2">
            <a:extLst>
              <a:ext uri="{FF2B5EF4-FFF2-40B4-BE49-F238E27FC236}">
                <a16:creationId xmlns:a16="http://schemas.microsoft.com/office/drawing/2014/main" id="{9F32C244-09F7-4D51-9DAC-789FD632EDC9}"/>
              </a:ext>
            </a:extLst>
          </p:cNvPr>
          <p:cNvSpPr>
            <a:spLocks noGrp="1" noRot="1" noChangeAspect="1" noChangeArrowheads="1" noTextEdit="1"/>
          </p:cNvSpPr>
          <p:nvPr>
            <p:ph type="sldImg"/>
          </p:nvPr>
        </p:nvSpPr>
        <p:spPr>
          <a:xfrm>
            <a:off x="2979738" y="555625"/>
            <a:ext cx="3641725" cy="2732088"/>
          </a:xfrm>
          <a:ln/>
        </p:spPr>
      </p:sp>
      <p:sp>
        <p:nvSpPr>
          <p:cNvPr id="48132" name="Rectangle 3">
            <a:extLst>
              <a:ext uri="{FF2B5EF4-FFF2-40B4-BE49-F238E27FC236}">
                <a16:creationId xmlns:a16="http://schemas.microsoft.com/office/drawing/2014/main" id="{F1BB6BAE-87DC-48D9-913D-8A09383E8A35}"/>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Problems: </a:t>
            </a:r>
          </a:p>
          <a:p>
            <a:r>
              <a:rPr lang="en-US" altLang="en-US">
                <a:latin typeface="Neutra Text"/>
              </a:rPr>
              <a:t>chartjunk</a:t>
            </a:r>
          </a:p>
          <a:p>
            <a:r>
              <a:rPr lang="en-US" altLang="en-US">
                <a:latin typeface="Neutra Text"/>
              </a:rPr>
              <a:t>Order the o-ring problems by temperature</a:t>
            </a:r>
          </a:p>
          <a:p>
            <a:r>
              <a:rPr lang="en-US" altLang="en-US">
                <a:latin typeface="Neutra Text"/>
              </a:rPr>
              <a:t>Show both problems and non-problems</a:t>
            </a:r>
          </a:p>
          <a:p>
            <a:r>
              <a:rPr lang="en-US" altLang="en-US">
                <a:latin typeface="Neutra Text"/>
              </a:rPr>
              <a:t>Extend the scale to make the point that the launch was much colder than all the previous launches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15E30576-F2B3-4F8B-9F26-A954715C20B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4C6523C1-AEAA-4C66-9ADC-E698E5459D0B}" type="slidenum">
              <a:rPr lang="ko-KR" altLang="en-US" sz="1800"/>
              <a:pPr>
                <a:spcBef>
                  <a:spcPct val="0"/>
                </a:spcBef>
              </a:pPr>
              <a:t>2</a:t>
            </a:fld>
            <a:endParaRPr lang="en-US" altLang="ko-KR" sz="1800"/>
          </a:p>
        </p:txBody>
      </p:sp>
      <p:sp>
        <p:nvSpPr>
          <p:cNvPr id="17411" name="Rectangle 2">
            <a:extLst>
              <a:ext uri="{FF2B5EF4-FFF2-40B4-BE49-F238E27FC236}">
                <a16:creationId xmlns:a16="http://schemas.microsoft.com/office/drawing/2014/main" id="{1FB00F67-BD6D-4250-809C-01169FEC10BF}"/>
              </a:ext>
            </a:extLst>
          </p:cNvPr>
          <p:cNvSpPr>
            <a:spLocks noGrp="1" noRot="1" noChangeAspect="1" noChangeArrowheads="1" noTextEdit="1"/>
          </p:cNvSpPr>
          <p:nvPr>
            <p:ph type="sldImg"/>
          </p:nvPr>
        </p:nvSpPr>
        <p:spPr>
          <a:xfrm>
            <a:off x="2971800" y="547688"/>
            <a:ext cx="3659188" cy="2744787"/>
          </a:xfrm>
          <a:ln/>
        </p:spPr>
      </p:sp>
      <p:sp>
        <p:nvSpPr>
          <p:cNvPr id="17412" name="Rectangle 3">
            <a:extLst>
              <a:ext uri="{FF2B5EF4-FFF2-40B4-BE49-F238E27FC236}">
                <a16:creationId xmlns:a16="http://schemas.microsoft.com/office/drawing/2014/main" id="{9C1BDECD-82C3-48C2-8532-E2CABF891E47}"/>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While it is certainly true that hues have a physical order via their wavelength, and that every kindergardner knows the rainbow ordering, our visual system has a very difficult time treating hue in an ordered way. As we see in this image, it is clear that each area is *different*, but none of the areas have an intuitive relationship between each other. Where is above ground? Where is below? What’s the highest point? These questions are hard to answer. (Saturation as a cue is nearly impossible to handle.)</a:t>
            </a:r>
          </a:p>
          <a:p>
            <a:pPr eaLnBrk="1" hangingPunct="1"/>
            <a:endParaRPr lang="en-US" altLang="en-US">
              <a:latin typeface="Neutra Text"/>
            </a:endParaRPr>
          </a:p>
          <a:p>
            <a:pPr eaLnBrk="1" hangingPunct="1"/>
            <a:r>
              <a:rPr lang="en-US" altLang="en-US">
                <a:latin typeface="Neutra Text"/>
              </a:rPr>
              <a:t>This is how most computer scientist would design a map.</a:t>
            </a:r>
          </a:p>
          <a:p>
            <a:pPr eaLnBrk="1" hangingPunct="1"/>
            <a:endParaRPr lang="en-US" altLang="en-US">
              <a:latin typeface="Neutra Text"/>
            </a:endParaRPr>
          </a:p>
          <a:p>
            <a:pPr eaLnBrk="1" hangingPunct="1"/>
            <a:r>
              <a:rPr lang="en-US" altLang="en-US">
                <a:latin typeface="Neutra Text"/>
              </a:rPr>
              <a:t>This is supposed to convey height above sea level.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38C9CFC-B572-43AA-8B99-A6C07108FCC8}"/>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32A4A03-AD6D-4CBE-BE50-2CC344131E11}" type="slidenum">
              <a:rPr lang="en-US" altLang="en-US" sz="1800"/>
              <a:pPr>
                <a:spcBef>
                  <a:spcPct val="0"/>
                </a:spcBef>
              </a:pPr>
              <a:t>24</a:t>
            </a:fld>
            <a:endParaRPr lang="en-US" altLang="en-US" sz="1800"/>
          </a:p>
        </p:txBody>
      </p:sp>
      <p:sp>
        <p:nvSpPr>
          <p:cNvPr id="50179" name="Rectangle 2">
            <a:extLst>
              <a:ext uri="{FF2B5EF4-FFF2-40B4-BE49-F238E27FC236}">
                <a16:creationId xmlns:a16="http://schemas.microsoft.com/office/drawing/2014/main" id="{28E45C0F-4794-42F6-B1B5-A6FE89A065CE}"/>
              </a:ext>
            </a:extLst>
          </p:cNvPr>
          <p:cNvSpPr>
            <a:spLocks noGrp="1" noRot="1" noChangeAspect="1" noChangeArrowheads="1" noTextEdit="1"/>
          </p:cNvSpPr>
          <p:nvPr>
            <p:ph type="sldImg"/>
          </p:nvPr>
        </p:nvSpPr>
        <p:spPr>
          <a:xfrm>
            <a:off x="2979738" y="555625"/>
            <a:ext cx="3641725" cy="2732088"/>
          </a:xfrm>
          <a:ln/>
        </p:spPr>
      </p:sp>
      <p:sp>
        <p:nvSpPr>
          <p:cNvPr id="50180" name="Rectangle 3">
            <a:extLst>
              <a:ext uri="{FF2B5EF4-FFF2-40B4-BE49-F238E27FC236}">
                <a16:creationId xmlns:a16="http://schemas.microsoft.com/office/drawing/2014/main" id="{EB7D7CFB-F8F5-4527-877C-54E45F697638}"/>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endParaRPr lang="en-US" altLang="en-US">
              <a:latin typeface="Neutra Tex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77DEBA57-AE6F-4D91-8313-C3CEA93AAE1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56DCD6D-B4EB-42E1-969E-9D60BACD0F3C}" type="slidenum">
              <a:rPr lang="en-US" altLang="en-US" sz="1800"/>
              <a:pPr>
                <a:spcBef>
                  <a:spcPct val="0"/>
                </a:spcBef>
              </a:pPr>
              <a:t>25</a:t>
            </a:fld>
            <a:endParaRPr lang="en-US" altLang="en-US" sz="1800"/>
          </a:p>
        </p:txBody>
      </p:sp>
      <p:sp>
        <p:nvSpPr>
          <p:cNvPr id="52227" name="Rectangle 2">
            <a:extLst>
              <a:ext uri="{FF2B5EF4-FFF2-40B4-BE49-F238E27FC236}">
                <a16:creationId xmlns:a16="http://schemas.microsoft.com/office/drawing/2014/main" id="{71865E9D-A46B-422B-97D7-63A5EEE6FBCC}"/>
              </a:ext>
            </a:extLst>
          </p:cNvPr>
          <p:cNvSpPr>
            <a:spLocks noGrp="1" noRot="1" noChangeAspect="1" noChangeArrowheads="1" noTextEdit="1"/>
          </p:cNvSpPr>
          <p:nvPr>
            <p:ph type="sldImg"/>
          </p:nvPr>
        </p:nvSpPr>
        <p:spPr>
          <a:xfrm>
            <a:off x="2982913" y="555625"/>
            <a:ext cx="3641725" cy="2730500"/>
          </a:xfrm>
          <a:ln/>
        </p:spPr>
      </p:sp>
      <p:sp>
        <p:nvSpPr>
          <p:cNvPr id="52228" name="Rectangle 3">
            <a:extLst>
              <a:ext uri="{FF2B5EF4-FFF2-40B4-BE49-F238E27FC236}">
                <a16:creationId xmlns:a16="http://schemas.microsoft.com/office/drawing/2014/main" id="{51426EBB-1AE4-4B29-A05F-8B01D1D07FCF}"/>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Neutra Text"/>
              </a:rPr>
              <a:t>John Tukey, EDA, p. vi</a:t>
            </a:r>
          </a:p>
          <a:p>
            <a:pPr marL="228600" indent="-228600"/>
            <a:r>
              <a:rPr lang="en-US" altLang="en-US">
                <a:latin typeface="Neutra Text"/>
              </a:rPr>
              <a:t>“force us to notice what we never expected to see”</a:t>
            </a:r>
          </a:p>
          <a:p>
            <a:pPr marL="228600" indent="-228600"/>
            <a:endParaRPr lang="en-US" altLang="en-US">
              <a:latin typeface="Neutra Tex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1A911460-AC1F-4E1A-9E39-66019CF9E929}"/>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C19C039E-562A-4056-B50B-74560E3A1DC9}" type="slidenum">
              <a:rPr lang="en-US" altLang="en-US" sz="1800"/>
              <a:pPr>
                <a:spcBef>
                  <a:spcPct val="0"/>
                </a:spcBef>
              </a:pPr>
              <a:t>26</a:t>
            </a:fld>
            <a:endParaRPr lang="en-US" altLang="en-US" sz="1800"/>
          </a:p>
        </p:txBody>
      </p:sp>
      <p:sp>
        <p:nvSpPr>
          <p:cNvPr id="54275" name="Rectangle 2">
            <a:extLst>
              <a:ext uri="{FF2B5EF4-FFF2-40B4-BE49-F238E27FC236}">
                <a16:creationId xmlns:a16="http://schemas.microsoft.com/office/drawing/2014/main" id="{393F2618-9DF4-4D33-98C9-74A4B86E4A9F}"/>
              </a:ext>
            </a:extLst>
          </p:cNvPr>
          <p:cNvSpPr>
            <a:spLocks noGrp="1" noRot="1" noChangeAspect="1" noChangeArrowheads="1" noTextEdit="1"/>
          </p:cNvSpPr>
          <p:nvPr>
            <p:ph type="sldImg"/>
          </p:nvPr>
        </p:nvSpPr>
        <p:spPr>
          <a:xfrm>
            <a:off x="2982913" y="555625"/>
            <a:ext cx="3641725" cy="2730500"/>
          </a:xfrm>
          <a:ln/>
        </p:spPr>
      </p:sp>
      <p:sp>
        <p:nvSpPr>
          <p:cNvPr id="54276" name="Rectangle 3">
            <a:extLst>
              <a:ext uri="{FF2B5EF4-FFF2-40B4-BE49-F238E27FC236}">
                <a16:creationId xmlns:a16="http://schemas.microsoft.com/office/drawing/2014/main" id="{1D7397F1-3FB7-4859-A8B7-2DD1F8C106A3}"/>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altLang="en-US">
              <a:latin typeface="Neutra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027BC2D-7FBD-4354-9A04-99B03F00A5C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540E8F6-1B51-4D99-92B4-4828DCB111C1}" type="slidenum">
              <a:rPr lang="en-US" altLang="en-US" sz="1800"/>
              <a:pPr>
                <a:spcBef>
                  <a:spcPct val="0"/>
                </a:spcBef>
              </a:pPr>
              <a:t>27</a:t>
            </a:fld>
            <a:endParaRPr lang="en-US" altLang="en-US" sz="1800"/>
          </a:p>
        </p:txBody>
      </p:sp>
      <p:sp>
        <p:nvSpPr>
          <p:cNvPr id="56323" name="Rectangle 2">
            <a:extLst>
              <a:ext uri="{FF2B5EF4-FFF2-40B4-BE49-F238E27FC236}">
                <a16:creationId xmlns:a16="http://schemas.microsoft.com/office/drawing/2014/main" id="{0D37D3E2-B2B0-40AB-AB88-4C888031D7B9}"/>
              </a:ext>
            </a:extLst>
          </p:cNvPr>
          <p:cNvSpPr>
            <a:spLocks noGrp="1" noRot="1" noChangeAspect="1" noChangeArrowheads="1" noTextEdit="1"/>
          </p:cNvSpPr>
          <p:nvPr>
            <p:ph type="sldImg"/>
          </p:nvPr>
        </p:nvSpPr>
        <p:spPr>
          <a:xfrm>
            <a:off x="2924175" y="539750"/>
            <a:ext cx="3683000" cy="2762250"/>
          </a:xfrm>
          <a:ln/>
        </p:spPr>
      </p:sp>
      <p:sp>
        <p:nvSpPr>
          <p:cNvPr id="56324" name="Rectangle 3">
            <a:extLst>
              <a:ext uri="{FF2B5EF4-FFF2-40B4-BE49-F238E27FC236}">
                <a16:creationId xmlns:a16="http://schemas.microsoft.com/office/drawing/2014/main" id="{5D5E30E0-B134-48EC-A631-CD8275B6C7B0}"/>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As simple as moving as pointing your finger to a target.</a:t>
            </a:r>
          </a:p>
          <a:p>
            <a:r>
              <a:rPr lang="en-US" altLang="en-US">
                <a:latin typeface="Neutra Text"/>
              </a:rPr>
              <a:t>Example execution:</a:t>
            </a:r>
          </a:p>
          <a:p>
            <a:r>
              <a:rPr lang="en-US" altLang="en-US">
                <a:latin typeface="Neutra Text"/>
              </a:rPr>
              <a:t>	Manipulating a robot through a textual commands</a:t>
            </a:r>
          </a:p>
          <a:p>
            <a:r>
              <a:rPr lang="en-US" altLang="en-US">
                <a:latin typeface="Neutra Text"/>
              </a:rPr>
              <a:t>	Manipulating a robot through a telemanipulator</a:t>
            </a:r>
          </a:p>
          <a:p>
            <a:endParaRPr lang="en-US" altLang="en-US">
              <a:latin typeface="Neutra Text"/>
            </a:endParaRPr>
          </a:p>
          <a:p>
            <a:r>
              <a:rPr lang="en-US" altLang="en-US">
                <a:latin typeface="Neutra Text"/>
              </a:rPr>
              <a:t>Example of evaluation</a:t>
            </a:r>
          </a:p>
          <a:p>
            <a:r>
              <a:rPr lang="en-US" altLang="en-US">
                <a:latin typeface="Neutra Text"/>
              </a:rPr>
              <a:t>	a set of data point shown as a table with 2 column?: are they correlated?</a:t>
            </a:r>
          </a:p>
          <a:p>
            <a:r>
              <a:rPr lang="en-US" altLang="en-US">
                <a:latin typeface="Neutra Text"/>
              </a:rPr>
              <a:t>	a graph showing the same data points are they correlated?</a:t>
            </a:r>
          </a:p>
          <a:p>
            <a:endParaRPr lang="en-US" altLang="en-US">
              <a:latin typeface="Neutra Text"/>
            </a:endParaRPr>
          </a:p>
          <a:p>
            <a:r>
              <a:rPr lang="en-US" altLang="en-US">
                <a:latin typeface="Neutra Text"/>
              </a:rPr>
              <a:t>But also can lead to error:</a:t>
            </a:r>
          </a:p>
          <a:p>
            <a:r>
              <a:rPr lang="en-US" altLang="en-US">
                <a:latin typeface="Neutra Text"/>
              </a:rPr>
              <a:t>	Reading bearing on a non mercator projection,</a:t>
            </a:r>
          </a:p>
          <a:p>
            <a:r>
              <a:rPr lang="en-US" altLang="en-US">
                <a:latin typeface="Neutra Text"/>
              </a:rPr>
              <a:t>	False alignment,</a:t>
            </a:r>
          </a:p>
          <a:p>
            <a:r>
              <a:rPr lang="en-US" altLang="en-US">
                <a:latin typeface="Neutra Text"/>
              </a:rPr>
              <a:t>	…</a:t>
            </a:r>
          </a:p>
          <a:p>
            <a:endParaRPr lang="en-US" altLang="en-US">
              <a:latin typeface="Neutra Tex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17088C0-BEB7-422A-9B01-DF3008C9585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2ECB3E55-F0F9-4805-9144-510C8F2430ED}" type="slidenum">
              <a:rPr lang="en-US" altLang="en-US" sz="1800"/>
              <a:pPr>
                <a:spcBef>
                  <a:spcPct val="0"/>
                </a:spcBef>
              </a:pPr>
              <a:t>28</a:t>
            </a:fld>
            <a:endParaRPr lang="en-US" altLang="en-US" sz="1800"/>
          </a:p>
        </p:txBody>
      </p:sp>
      <p:sp>
        <p:nvSpPr>
          <p:cNvPr id="58371" name="Rectangle 2">
            <a:extLst>
              <a:ext uri="{FF2B5EF4-FFF2-40B4-BE49-F238E27FC236}">
                <a16:creationId xmlns:a16="http://schemas.microsoft.com/office/drawing/2014/main" id="{6CCCC1FC-9D14-43C7-B455-69284B5B994B}"/>
              </a:ext>
            </a:extLst>
          </p:cNvPr>
          <p:cNvSpPr>
            <a:spLocks noGrp="1" noRot="1" noChangeAspect="1" noChangeArrowheads="1" noTextEdit="1"/>
          </p:cNvSpPr>
          <p:nvPr>
            <p:ph type="sldImg"/>
          </p:nvPr>
        </p:nvSpPr>
        <p:spPr>
          <a:xfrm>
            <a:off x="2924175" y="539750"/>
            <a:ext cx="3683000" cy="2762250"/>
          </a:xfrm>
          <a:ln/>
        </p:spPr>
      </p:sp>
      <p:sp>
        <p:nvSpPr>
          <p:cNvPr id="58372" name="Rectangle 3">
            <a:extLst>
              <a:ext uri="{FF2B5EF4-FFF2-40B4-BE49-F238E27FC236}">
                <a16:creationId xmlns:a16="http://schemas.microsoft.com/office/drawing/2014/main" id="{4542083E-0DCC-48F2-B2C4-9360F352C6E3}"/>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A57B034-4A2E-4DB6-B277-747717A55D54}"/>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8407D99-87DA-4D76-A8B4-2B7AFD0047A6}" type="slidenum">
              <a:rPr lang="en-US" altLang="en-US" sz="1800"/>
              <a:pPr>
                <a:spcBef>
                  <a:spcPct val="0"/>
                </a:spcBef>
              </a:pPr>
              <a:t>29</a:t>
            </a:fld>
            <a:endParaRPr lang="en-US" altLang="en-US" sz="1800"/>
          </a:p>
        </p:txBody>
      </p:sp>
      <p:sp>
        <p:nvSpPr>
          <p:cNvPr id="60419" name="Rectangle 2">
            <a:extLst>
              <a:ext uri="{FF2B5EF4-FFF2-40B4-BE49-F238E27FC236}">
                <a16:creationId xmlns:a16="http://schemas.microsoft.com/office/drawing/2014/main" id="{238BB5FF-18A7-4514-BB62-92CBC23E6B1F}"/>
              </a:ext>
            </a:extLst>
          </p:cNvPr>
          <p:cNvSpPr>
            <a:spLocks noGrp="1" noRot="1" noChangeAspect="1" noChangeArrowheads="1" noTextEdit="1"/>
          </p:cNvSpPr>
          <p:nvPr>
            <p:ph type="sldImg"/>
          </p:nvPr>
        </p:nvSpPr>
        <p:spPr>
          <a:xfrm>
            <a:off x="2924175" y="539750"/>
            <a:ext cx="3683000" cy="2762250"/>
          </a:xfrm>
          <a:ln/>
        </p:spPr>
      </p:sp>
      <p:sp>
        <p:nvSpPr>
          <p:cNvPr id="60420" name="Rectangle 3">
            <a:extLst>
              <a:ext uri="{FF2B5EF4-FFF2-40B4-BE49-F238E27FC236}">
                <a16:creationId xmlns:a16="http://schemas.microsoft.com/office/drawing/2014/main" id="{12D78FA2-9307-4193-A330-86829375B292}"/>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B1DDD4BC-F2B7-4DE4-8A0A-7F7EE4A58832}"/>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639C867-0CD5-41DD-9363-78D859FF6420}" type="slidenum">
              <a:rPr lang="en-US" altLang="en-US" sz="1800"/>
              <a:pPr>
                <a:spcBef>
                  <a:spcPct val="0"/>
                </a:spcBef>
              </a:pPr>
              <a:t>30</a:t>
            </a:fld>
            <a:endParaRPr lang="en-US" altLang="en-US" sz="1800"/>
          </a:p>
        </p:txBody>
      </p:sp>
      <p:sp>
        <p:nvSpPr>
          <p:cNvPr id="62467" name="Rectangle 2">
            <a:extLst>
              <a:ext uri="{FF2B5EF4-FFF2-40B4-BE49-F238E27FC236}">
                <a16:creationId xmlns:a16="http://schemas.microsoft.com/office/drawing/2014/main" id="{F164B5C1-9D97-4F1B-A643-D526F14FB178}"/>
              </a:ext>
            </a:extLst>
          </p:cNvPr>
          <p:cNvSpPr>
            <a:spLocks noGrp="1" noRot="1" noChangeAspect="1" noChangeArrowheads="1" noTextEdit="1"/>
          </p:cNvSpPr>
          <p:nvPr>
            <p:ph type="sldImg"/>
          </p:nvPr>
        </p:nvSpPr>
        <p:spPr>
          <a:xfrm>
            <a:off x="2924175" y="539750"/>
            <a:ext cx="3683000" cy="2762250"/>
          </a:xfrm>
          <a:ln/>
        </p:spPr>
      </p:sp>
      <p:sp>
        <p:nvSpPr>
          <p:cNvPr id="62468" name="Rectangle 3">
            <a:extLst>
              <a:ext uri="{FF2B5EF4-FFF2-40B4-BE49-F238E27FC236}">
                <a16:creationId xmlns:a16="http://schemas.microsoft.com/office/drawing/2014/main" id="{E31F36F3-370F-4E2D-AA29-446872B98E2A}"/>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CAC4EE06-1BB8-498D-A340-B28BCB973353}"/>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D8B5ADE-F083-46A7-B7EE-C432C9CF0CEE}" type="slidenum">
              <a:rPr lang="en-US" altLang="en-US" sz="1800"/>
              <a:pPr>
                <a:spcBef>
                  <a:spcPct val="0"/>
                </a:spcBef>
              </a:pPr>
              <a:t>31</a:t>
            </a:fld>
            <a:endParaRPr lang="en-US" altLang="en-US" sz="1800"/>
          </a:p>
        </p:txBody>
      </p:sp>
      <p:sp>
        <p:nvSpPr>
          <p:cNvPr id="64515" name="Rectangle 2">
            <a:extLst>
              <a:ext uri="{FF2B5EF4-FFF2-40B4-BE49-F238E27FC236}">
                <a16:creationId xmlns:a16="http://schemas.microsoft.com/office/drawing/2014/main" id="{F7617C83-2FE5-458A-94D4-7EFD718E1F78}"/>
              </a:ext>
            </a:extLst>
          </p:cNvPr>
          <p:cNvSpPr>
            <a:spLocks noGrp="1" noRot="1" noChangeAspect="1" noChangeArrowheads="1" noTextEdit="1"/>
          </p:cNvSpPr>
          <p:nvPr>
            <p:ph type="sldImg"/>
          </p:nvPr>
        </p:nvSpPr>
        <p:spPr>
          <a:xfrm>
            <a:off x="2924175" y="539750"/>
            <a:ext cx="3683000" cy="2762250"/>
          </a:xfrm>
          <a:ln/>
        </p:spPr>
      </p:sp>
      <p:sp>
        <p:nvSpPr>
          <p:cNvPr id="64516" name="Rectangle 3">
            <a:extLst>
              <a:ext uri="{FF2B5EF4-FFF2-40B4-BE49-F238E27FC236}">
                <a16:creationId xmlns:a16="http://schemas.microsoft.com/office/drawing/2014/main" id="{F861043D-FC67-4DCF-B8DB-E5335C6EFC36}"/>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C6A7BBA-176C-42C7-8A00-6E57C53E912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56347F8A-2D07-4594-B6BC-2E6355229947}" type="slidenum">
              <a:rPr lang="en-US" altLang="en-US" sz="1800"/>
              <a:pPr>
                <a:spcBef>
                  <a:spcPct val="0"/>
                </a:spcBef>
              </a:pPr>
              <a:t>32</a:t>
            </a:fld>
            <a:endParaRPr lang="en-US" altLang="en-US" sz="1800"/>
          </a:p>
        </p:txBody>
      </p:sp>
      <p:sp>
        <p:nvSpPr>
          <p:cNvPr id="66563" name="Rectangle 2">
            <a:extLst>
              <a:ext uri="{FF2B5EF4-FFF2-40B4-BE49-F238E27FC236}">
                <a16:creationId xmlns:a16="http://schemas.microsoft.com/office/drawing/2014/main" id="{1228315C-D6F6-487F-A6D4-61135B332098}"/>
              </a:ext>
            </a:extLst>
          </p:cNvPr>
          <p:cNvSpPr>
            <a:spLocks noGrp="1" noRot="1" noChangeAspect="1" noChangeArrowheads="1" noTextEdit="1"/>
          </p:cNvSpPr>
          <p:nvPr>
            <p:ph type="sldImg"/>
          </p:nvPr>
        </p:nvSpPr>
        <p:spPr>
          <a:xfrm>
            <a:off x="2924175" y="539750"/>
            <a:ext cx="3683000" cy="2762250"/>
          </a:xfrm>
          <a:ln/>
        </p:spPr>
      </p:sp>
      <p:sp>
        <p:nvSpPr>
          <p:cNvPr id="66564" name="Rectangle 3">
            <a:extLst>
              <a:ext uri="{FF2B5EF4-FFF2-40B4-BE49-F238E27FC236}">
                <a16:creationId xmlns:a16="http://schemas.microsoft.com/office/drawing/2014/main" id="{80F94432-1454-4928-95CA-D0F4ECE9E8FB}"/>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824415C0-2E1B-4D2E-989E-2489BD4A217B}"/>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01ABAB0D-946F-43DF-8444-385AD1225BD2}" type="slidenum">
              <a:rPr lang="en-US" altLang="en-US" sz="1800"/>
              <a:pPr>
                <a:spcBef>
                  <a:spcPct val="0"/>
                </a:spcBef>
              </a:pPr>
              <a:t>33</a:t>
            </a:fld>
            <a:endParaRPr lang="en-US" altLang="en-US" sz="1800"/>
          </a:p>
        </p:txBody>
      </p:sp>
      <p:sp>
        <p:nvSpPr>
          <p:cNvPr id="68611" name="Rectangle 2">
            <a:extLst>
              <a:ext uri="{FF2B5EF4-FFF2-40B4-BE49-F238E27FC236}">
                <a16:creationId xmlns:a16="http://schemas.microsoft.com/office/drawing/2014/main" id="{AD8C6B59-958B-47D1-9B11-8C8B54ACF2DA}"/>
              </a:ext>
            </a:extLst>
          </p:cNvPr>
          <p:cNvSpPr>
            <a:spLocks noGrp="1" noRot="1" noChangeAspect="1" noChangeArrowheads="1" noTextEdit="1"/>
          </p:cNvSpPr>
          <p:nvPr>
            <p:ph type="sldImg"/>
          </p:nvPr>
        </p:nvSpPr>
        <p:spPr>
          <a:xfrm>
            <a:off x="2924175" y="539750"/>
            <a:ext cx="3683000" cy="2762250"/>
          </a:xfrm>
          <a:ln/>
        </p:spPr>
      </p:sp>
      <p:sp>
        <p:nvSpPr>
          <p:cNvPr id="68612" name="Rectangle 3">
            <a:extLst>
              <a:ext uri="{FF2B5EF4-FFF2-40B4-BE49-F238E27FC236}">
                <a16:creationId xmlns:a16="http://schemas.microsoft.com/office/drawing/2014/main" id="{9D3D1A16-9C1F-4E7E-B880-B322BEF88E4F}"/>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Not in control of the Evaluation and Execution, but the correct pick for the representation and Manipulation can reduce the both gulf of Evaluation and Execution.</a:t>
            </a:r>
          </a:p>
          <a:p>
            <a:r>
              <a:rPr lang="en-US" altLang="en-US">
                <a:latin typeface="Neutra Text"/>
              </a:rPr>
              <a:t>Previous lecture on the evaluation</a:t>
            </a:r>
          </a:p>
          <a:p>
            <a:pPr lvl="1"/>
            <a:r>
              <a:rPr lang="en-US" altLang="en-US">
                <a:latin typeface="Neutra Text"/>
              </a:rPr>
              <a:t>Efficient</a:t>
            </a:r>
          </a:p>
          <a:p>
            <a:pPr lvl="1"/>
            <a:r>
              <a:rPr lang="en-US" altLang="en-US">
                <a:latin typeface="Neutra Text"/>
              </a:rPr>
              <a:t>Accurate</a:t>
            </a:r>
          </a:p>
          <a:p>
            <a:r>
              <a:rPr lang="en-US" altLang="en-US">
                <a:latin typeface="Neutra Text"/>
              </a:rPr>
              <a:t>What about the execution</a:t>
            </a:r>
          </a:p>
          <a:p>
            <a:pPr lvl="1"/>
            <a:r>
              <a:rPr lang="en-US" altLang="en-US">
                <a:latin typeface="Neutra Text"/>
              </a:rPr>
              <a:t>grasp better understanding</a:t>
            </a:r>
          </a:p>
          <a:p>
            <a:pPr lvl="1"/>
            <a:r>
              <a:rPr lang="en-US" altLang="en-US">
                <a:latin typeface="Neutra Text"/>
              </a:rPr>
              <a:t>Query the model</a:t>
            </a:r>
          </a:p>
          <a:p>
            <a:pPr lvl="1"/>
            <a:r>
              <a:rPr lang="en-US" altLang="en-US">
                <a:latin typeface="Neutra Text"/>
              </a:rPr>
              <a:t>Compute</a:t>
            </a:r>
          </a:p>
          <a:p>
            <a:pPr lvl="1"/>
            <a:r>
              <a:rPr lang="en-US" altLang="en-US">
                <a:latin typeface="Neutra Text"/>
              </a:rPr>
              <a:t>Search answer</a:t>
            </a:r>
          </a:p>
          <a:p>
            <a:endParaRPr lang="en-US" altLang="en-US">
              <a:latin typeface="Neutra Tex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713F507-7558-4937-B2CC-96E50E286059}"/>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A29E7662-6876-4A61-A3E1-5FE1DAF7E43E}" type="slidenum">
              <a:rPr lang="ko-KR" altLang="en-US" sz="1800"/>
              <a:pPr>
                <a:spcBef>
                  <a:spcPct val="0"/>
                </a:spcBef>
              </a:pPr>
              <a:t>3</a:t>
            </a:fld>
            <a:endParaRPr lang="en-US" altLang="ko-KR" sz="1800"/>
          </a:p>
        </p:txBody>
      </p:sp>
      <p:sp>
        <p:nvSpPr>
          <p:cNvPr id="19459" name="Rectangle 2">
            <a:extLst>
              <a:ext uri="{FF2B5EF4-FFF2-40B4-BE49-F238E27FC236}">
                <a16:creationId xmlns:a16="http://schemas.microsoft.com/office/drawing/2014/main" id="{E3D1AA3D-BAB8-46B5-BAC2-9D3FCD01114C}"/>
              </a:ext>
            </a:extLst>
          </p:cNvPr>
          <p:cNvSpPr>
            <a:spLocks noGrp="1" noRot="1" noChangeAspect="1" noChangeArrowheads="1" noTextEdit="1"/>
          </p:cNvSpPr>
          <p:nvPr>
            <p:ph type="sldImg"/>
          </p:nvPr>
        </p:nvSpPr>
        <p:spPr>
          <a:xfrm>
            <a:off x="2971800" y="547688"/>
            <a:ext cx="3659188" cy="2744787"/>
          </a:xfrm>
          <a:ln/>
        </p:spPr>
      </p:sp>
      <p:sp>
        <p:nvSpPr>
          <p:cNvPr id="19460" name="Rectangle 3">
            <a:extLst>
              <a:ext uri="{FF2B5EF4-FFF2-40B4-BE49-F238E27FC236}">
                <a16:creationId xmlns:a16="http://schemas.microsoft.com/office/drawing/2014/main" id="{C6AE2062-8400-47C2-9C07-A07887A5233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Color sets that vary primarily by luminance are much easier for us to order. This image uses two color sets: browns for above ground, blues for below. The questions I mentioned before are now much easier to answer. The much more muted colors also much easier to read the information.</a:t>
            </a:r>
          </a:p>
          <a:p>
            <a:pPr eaLnBrk="1" hangingPunct="1"/>
            <a:endParaRPr lang="en-US" altLang="en-US">
              <a:latin typeface="Neutra Text"/>
            </a:endParaRPr>
          </a:p>
          <a:p>
            <a:pPr eaLnBrk="1" hangingPunct="1"/>
            <a:r>
              <a:rPr lang="en-US" altLang="en-US">
                <a:latin typeface="Neutra Text"/>
              </a:rPr>
              <a:t>Cartographers have been doing this for 2000 years.</a:t>
            </a:r>
          </a:p>
          <a:p>
            <a:pPr eaLnBrk="1" hangingPunct="1"/>
            <a:br>
              <a:rPr lang="en-US" altLang="en-US">
                <a:latin typeface="Neutra Text"/>
              </a:rPr>
            </a:br>
            <a:r>
              <a:rPr lang="en-US" altLang="en-US">
                <a:latin typeface="Neutra Text"/>
              </a:rPr>
              <a:t>The key is to know: under water or not under water?  Then, how far for each case?  I perception system can’t use hue for how much!  But, we can use intensity.  As I go deeper, the color gets darker.  Intensity is a great axis for presenting quantitative information.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54B708F3-A417-4A2C-86CB-C64EEE181531}"/>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3CD1D57-1361-4016-BDF5-5E36CED7AAD5}" type="slidenum">
              <a:rPr lang="en-US" altLang="en-US" sz="1800"/>
              <a:pPr>
                <a:spcBef>
                  <a:spcPct val="0"/>
                </a:spcBef>
              </a:pPr>
              <a:t>34</a:t>
            </a:fld>
            <a:endParaRPr lang="en-US" altLang="en-US" sz="1800"/>
          </a:p>
        </p:txBody>
      </p:sp>
      <p:sp>
        <p:nvSpPr>
          <p:cNvPr id="70659" name="Rectangle 2">
            <a:extLst>
              <a:ext uri="{FF2B5EF4-FFF2-40B4-BE49-F238E27FC236}">
                <a16:creationId xmlns:a16="http://schemas.microsoft.com/office/drawing/2014/main" id="{E849FC22-A0B9-4149-A241-C081C005B5CD}"/>
              </a:ext>
            </a:extLst>
          </p:cNvPr>
          <p:cNvSpPr>
            <a:spLocks noGrp="1" noRot="1" noChangeAspect="1" noChangeArrowheads="1" noTextEdit="1"/>
          </p:cNvSpPr>
          <p:nvPr>
            <p:ph type="sldImg"/>
          </p:nvPr>
        </p:nvSpPr>
        <p:spPr>
          <a:xfrm>
            <a:off x="2924175" y="539750"/>
            <a:ext cx="3683000" cy="2762250"/>
          </a:xfrm>
          <a:ln/>
        </p:spPr>
      </p:sp>
      <p:sp>
        <p:nvSpPr>
          <p:cNvPr id="70660" name="Rectangle 3">
            <a:extLst>
              <a:ext uri="{FF2B5EF4-FFF2-40B4-BE49-F238E27FC236}">
                <a16:creationId xmlns:a16="http://schemas.microsoft.com/office/drawing/2014/main" id="{5E75E268-09E0-4E58-9878-9F9CBB1DE4B6}"/>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596AF80-9FFF-4F88-B2C1-67BEBD8993EA}"/>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F4F3F2F-1B7A-4905-BCB7-69DC803048EA}" type="slidenum">
              <a:rPr lang="en-US" altLang="en-US" sz="1800"/>
              <a:pPr>
                <a:spcBef>
                  <a:spcPct val="0"/>
                </a:spcBef>
              </a:pPr>
              <a:t>35</a:t>
            </a:fld>
            <a:endParaRPr lang="en-US" altLang="en-US" sz="1800"/>
          </a:p>
        </p:txBody>
      </p:sp>
      <p:sp>
        <p:nvSpPr>
          <p:cNvPr id="72707" name="Rectangle 2">
            <a:extLst>
              <a:ext uri="{FF2B5EF4-FFF2-40B4-BE49-F238E27FC236}">
                <a16:creationId xmlns:a16="http://schemas.microsoft.com/office/drawing/2014/main" id="{1119FF51-0D00-46DC-A23C-8F0451DA152B}"/>
              </a:ext>
            </a:extLst>
          </p:cNvPr>
          <p:cNvSpPr>
            <a:spLocks noGrp="1" noRot="1" noChangeAspect="1" noChangeArrowheads="1" noTextEdit="1"/>
          </p:cNvSpPr>
          <p:nvPr>
            <p:ph type="sldImg"/>
          </p:nvPr>
        </p:nvSpPr>
        <p:spPr>
          <a:xfrm>
            <a:off x="2924175" y="539750"/>
            <a:ext cx="3683000" cy="2762250"/>
          </a:xfrm>
          <a:ln/>
        </p:spPr>
      </p:sp>
      <p:sp>
        <p:nvSpPr>
          <p:cNvPr id="72708" name="Rectangle 3">
            <a:extLst>
              <a:ext uri="{FF2B5EF4-FFF2-40B4-BE49-F238E27FC236}">
                <a16:creationId xmlns:a16="http://schemas.microsoft.com/office/drawing/2014/main" id="{C6AB118F-4E9B-4529-8E29-5ED7B561927C}"/>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17195074-95E9-4C0A-9DA2-9CBF1AC740BF}"/>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01366891-1C20-4C41-BA08-DD2CF596B731}" type="slidenum">
              <a:rPr lang="ko-KR" altLang="en-US"/>
              <a:pPr/>
              <a:t>46</a:t>
            </a:fld>
            <a:endParaRPr lang="en-US" altLang="ko-KR"/>
          </a:p>
        </p:txBody>
      </p:sp>
      <p:sp>
        <p:nvSpPr>
          <p:cNvPr id="99331" name="Rectangle 2">
            <a:extLst>
              <a:ext uri="{FF2B5EF4-FFF2-40B4-BE49-F238E27FC236}">
                <a16:creationId xmlns:a16="http://schemas.microsoft.com/office/drawing/2014/main" id="{DB5A4290-E632-4A88-B229-7DFD2F7626E6}"/>
              </a:ext>
            </a:extLst>
          </p:cNvPr>
          <p:cNvSpPr>
            <a:spLocks noGrp="1" noRot="1" noChangeAspect="1" noChangeArrowheads="1" noTextEdit="1"/>
          </p:cNvSpPr>
          <p:nvPr>
            <p:ph type="sldImg"/>
          </p:nvPr>
        </p:nvSpPr>
        <p:spPr>
          <a:xfrm>
            <a:off x="2971800" y="547688"/>
            <a:ext cx="3659188" cy="2744787"/>
          </a:xfrm>
          <a:ln/>
        </p:spPr>
      </p:sp>
      <p:sp>
        <p:nvSpPr>
          <p:cNvPr id="99332" name="Rectangle 3">
            <a:extLst>
              <a:ext uri="{FF2B5EF4-FFF2-40B4-BE49-F238E27FC236}">
                <a16:creationId xmlns:a16="http://schemas.microsoft.com/office/drawing/2014/main" id="{9A4C0605-41B8-4EEE-8394-CB720ACFD172}"/>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Munsell based on psychology experiments.</a:t>
            </a:r>
          </a:p>
          <a:p>
            <a:pPr eaLnBrk="1" hangingPunct="1"/>
            <a:endParaRPr lang="en-US" altLang="en-US">
              <a:latin typeface="Neutra Text"/>
            </a:endParaRPr>
          </a:p>
          <a:p>
            <a:pPr eaLnBrk="1" hangingPunct="1"/>
            <a:r>
              <a:rPr lang="en-US" altLang="en-US">
                <a:latin typeface="Neutra Text"/>
              </a:rPr>
              <a:t>Pantone is especially useful for print design. They picked very reasonable colors.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9DC1FBA0-46AA-4974-B290-AD6436EFCB1A}"/>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1B2E024-B381-4B90-90CD-89FD68AA4E11}" type="slidenum">
              <a:rPr lang="ko-KR" altLang="en-US" sz="1800"/>
              <a:pPr>
                <a:spcBef>
                  <a:spcPct val="0"/>
                </a:spcBef>
              </a:pPr>
              <a:t>48</a:t>
            </a:fld>
            <a:endParaRPr lang="en-US" altLang="ko-KR" sz="1800"/>
          </a:p>
        </p:txBody>
      </p:sp>
      <p:sp>
        <p:nvSpPr>
          <p:cNvPr id="25603" name="Rectangle 2">
            <a:extLst>
              <a:ext uri="{FF2B5EF4-FFF2-40B4-BE49-F238E27FC236}">
                <a16:creationId xmlns:a16="http://schemas.microsoft.com/office/drawing/2014/main" id="{797FC7A5-AE25-4384-AD73-E0CE040919A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C271163-2CBC-4645-AEEA-2AB74D1CD7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Neutra Text"/>
            </a:endParaRPr>
          </a:p>
        </p:txBody>
      </p:sp>
    </p:spTree>
    <p:extLst>
      <p:ext uri="{BB962C8B-B14F-4D97-AF65-F5344CB8AC3E}">
        <p14:creationId xmlns:p14="http://schemas.microsoft.com/office/powerpoint/2010/main" val="423650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3183672-2F50-4DEB-A6E1-3633275D0851}"/>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C066EA00-184C-4F27-825B-A4EFFE551EF9}" type="slidenum">
              <a:rPr lang="ko-KR" altLang="en-US" sz="1800"/>
              <a:pPr>
                <a:spcBef>
                  <a:spcPct val="0"/>
                </a:spcBef>
              </a:pPr>
              <a:t>49</a:t>
            </a:fld>
            <a:endParaRPr lang="en-US" altLang="ko-KR" sz="1800"/>
          </a:p>
        </p:txBody>
      </p:sp>
      <p:sp>
        <p:nvSpPr>
          <p:cNvPr id="21507" name="Rectangle 2">
            <a:extLst>
              <a:ext uri="{FF2B5EF4-FFF2-40B4-BE49-F238E27FC236}">
                <a16:creationId xmlns:a16="http://schemas.microsoft.com/office/drawing/2014/main" id="{DF906CA3-4BB5-44BF-BB22-C21492B789F3}"/>
              </a:ext>
            </a:extLst>
          </p:cNvPr>
          <p:cNvSpPr>
            <a:spLocks noGrp="1" noRot="1" noChangeAspect="1" noChangeArrowheads="1" noTextEdit="1"/>
          </p:cNvSpPr>
          <p:nvPr>
            <p:ph type="sldImg"/>
          </p:nvPr>
        </p:nvSpPr>
        <p:spPr>
          <a:xfrm>
            <a:off x="2971800" y="547688"/>
            <a:ext cx="3659188" cy="2744787"/>
          </a:xfrm>
          <a:ln/>
        </p:spPr>
      </p:sp>
      <p:sp>
        <p:nvSpPr>
          <p:cNvPr id="21508" name="Rectangle 3">
            <a:extLst>
              <a:ext uri="{FF2B5EF4-FFF2-40B4-BE49-F238E27FC236}">
                <a16:creationId xmlns:a16="http://schemas.microsoft.com/office/drawing/2014/main" id="{5776732C-36F4-43E7-AC42-44A2023C16C9}"/>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Same Java look &amp; feel guidelines book</a:t>
            </a:r>
          </a:p>
          <a:p>
            <a:pPr eaLnBrk="1" hangingPunct="1"/>
            <a:br>
              <a:rPr lang="en-US" altLang="en-US">
                <a:latin typeface="Neutra Text"/>
              </a:rPr>
            </a:br>
            <a:r>
              <a:rPr lang="en-US" altLang="en-US">
                <a:latin typeface="Neutra Text"/>
              </a:rPr>
              <a:t>Everything in Java is from 6 colors</a:t>
            </a:r>
          </a:p>
          <a:p>
            <a:pPr eaLnBrk="1" hangingPunct="1"/>
            <a:endParaRPr lang="en-US" altLang="en-US">
              <a:latin typeface="Neutra Text"/>
            </a:endParaRPr>
          </a:p>
          <a:p>
            <a:pPr eaLnBrk="1" hangingPunct="1"/>
            <a:r>
              <a:rPr lang="en-US" altLang="en-US">
                <a:latin typeface="Neutra Text"/>
              </a:rPr>
              <a:t>Primary colors are all purple and secondary colors are all gray.</a:t>
            </a:r>
          </a:p>
          <a:p>
            <a:pPr eaLnBrk="1" hangingPunct="1"/>
            <a:endParaRPr lang="en-US" altLang="en-US">
              <a:latin typeface="Neutra Text"/>
            </a:endParaRPr>
          </a:p>
          <a:p>
            <a:pPr eaLnBrk="1" hangingPunct="1"/>
            <a:r>
              <a:rPr lang="en-US" altLang="en-US">
                <a:latin typeface="Neutra Text"/>
              </a:rPr>
              <a:t>When highlighted they have color when not highlighted they have gray.</a:t>
            </a:r>
          </a:p>
          <a:p>
            <a:pPr eaLnBrk="1" hangingPunct="1"/>
            <a:endParaRPr lang="en-US" altLang="en-US">
              <a:latin typeface="Neutra Text"/>
            </a:endParaRPr>
          </a:p>
          <a:p>
            <a:pPr eaLnBrk="1" hangingPunct="1"/>
            <a:endParaRPr lang="en-US" altLang="en-US">
              <a:latin typeface="Neutra Text"/>
            </a:endParaRPr>
          </a:p>
        </p:txBody>
      </p:sp>
    </p:spTree>
    <p:extLst>
      <p:ext uri="{BB962C8B-B14F-4D97-AF65-F5344CB8AC3E}">
        <p14:creationId xmlns:p14="http://schemas.microsoft.com/office/powerpoint/2010/main" val="414896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8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4D74687-BA30-4010-A72D-7089B33E01B8}"/>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1062EF6A-3038-4E77-B800-3B121C975852}" type="slidenum">
              <a:rPr lang="ko-KR" altLang="en-US"/>
              <a:pPr/>
              <a:t>8</a:t>
            </a:fld>
            <a:endParaRPr lang="en-US" altLang="ko-KR"/>
          </a:p>
        </p:txBody>
      </p:sp>
      <p:sp>
        <p:nvSpPr>
          <p:cNvPr id="76803" name="Rectangle 2">
            <a:extLst>
              <a:ext uri="{FF2B5EF4-FFF2-40B4-BE49-F238E27FC236}">
                <a16:creationId xmlns:a16="http://schemas.microsoft.com/office/drawing/2014/main" id="{7F49E737-2D9D-446E-BB78-471AAFD46CB8}"/>
              </a:ext>
            </a:extLst>
          </p:cNvPr>
          <p:cNvSpPr>
            <a:spLocks noGrp="1" noRot="1" noChangeAspect="1" noChangeArrowheads="1" noTextEdit="1"/>
          </p:cNvSpPr>
          <p:nvPr>
            <p:ph type="sldImg"/>
          </p:nvPr>
        </p:nvSpPr>
        <p:spPr>
          <a:xfrm>
            <a:off x="2971800" y="547688"/>
            <a:ext cx="3659188" cy="2744787"/>
          </a:xfrm>
          <a:ln/>
        </p:spPr>
      </p:sp>
      <p:sp>
        <p:nvSpPr>
          <p:cNvPr id="76804" name="Rectangle 3">
            <a:extLst>
              <a:ext uri="{FF2B5EF4-FFF2-40B4-BE49-F238E27FC236}">
                <a16:creationId xmlns:a16="http://schemas.microsoft.com/office/drawing/2014/main" id="{0CCA767B-D8BB-47B3-B6D2-14FD7D36385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Abstraction is key to design.  This is one of the best examples.  First subway map to notice that public transit map doesn’t need to exactly follow the path that the trains/buses follow.  What is important is the general direction &amp; what are the stops.  This makes is MUCH easier to read (you don’t need to know all the little wiggles).</a:t>
            </a:r>
          </a:p>
        </p:txBody>
      </p:sp>
    </p:spTree>
    <p:extLst>
      <p:ext uri="{BB962C8B-B14F-4D97-AF65-F5344CB8AC3E}">
        <p14:creationId xmlns:p14="http://schemas.microsoft.com/office/powerpoint/2010/main" val="252439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6541A10-B16D-4967-BE9B-F6189414231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F5EE2371-6F87-419C-B4C3-065D532E5BA1}" type="slidenum">
              <a:rPr lang="en-US" altLang="en-US" sz="1800"/>
              <a:pPr>
                <a:spcBef>
                  <a:spcPct val="0"/>
                </a:spcBef>
              </a:pPr>
              <a:t>9</a:t>
            </a:fld>
            <a:endParaRPr lang="en-US" altLang="en-US" sz="1800"/>
          </a:p>
        </p:txBody>
      </p:sp>
      <p:sp>
        <p:nvSpPr>
          <p:cNvPr id="78851" name="Rectangle 2">
            <a:extLst>
              <a:ext uri="{FF2B5EF4-FFF2-40B4-BE49-F238E27FC236}">
                <a16:creationId xmlns:a16="http://schemas.microsoft.com/office/drawing/2014/main" id="{04FC5A13-797D-46E2-8553-1CA445CEDCCA}"/>
              </a:ext>
            </a:extLst>
          </p:cNvPr>
          <p:cNvSpPr>
            <a:spLocks noGrp="1" noRot="1" noChangeAspect="1" noChangeArrowheads="1" noTextEdit="1"/>
          </p:cNvSpPr>
          <p:nvPr>
            <p:ph type="sldImg"/>
          </p:nvPr>
        </p:nvSpPr>
        <p:spPr>
          <a:xfrm>
            <a:off x="2978150" y="554038"/>
            <a:ext cx="3644900" cy="2733675"/>
          </a:xfrm>
          <a:ln/>
        </p:spPr>
      </p:sp>
      <p:sp>
        <p:nvSpPr>
          <p:cNvPr id="78852" name="Rectangle 3">
            <a:extLst>
              <a:ext uri="{FF2B5EF4-FFF2-40B4-BE49-F238E27FC236}">
                <a16:creationId xmlns:a16="http://schemas.microsoft.com/office/drawing/2014/main" id="{B3FBFBB0-2C62-4CAA-8FB3-FDCBDE264FAF}"/>
              </a:ext>
            </a:extLst>
          </p:cNvPr>
          <p:cNvSpPr>
            <a:spLocks noGrp="1" noChangeArrowheads="1"/>
          </p:cNvSpPr>
          <p:nvPr>
            <p:ph type="body" idx="1"/>
          </p:nvPr>
        </p:nvSpPr>
        <p:spPr>
          <a:xfrm>
            <a:off x="1281113" y="3475038"/>
            <a:ext cx="703897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extLst>
      <p:ext uri="{BB962C8B-B14F-4D97-AF65-F5344CB8AC3E}">
        <p14:creationId xmlns:p14="http://schemas.microsoft.com/office/powerpoint/2010/main" val="197517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3CEA4A7-B943-4430-AE2A-638E6344FC1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172CAC0-EADA-40C6-B84E-88AA5E5959AD}" type="slidenum">
              <a:rPr lang="en-US" altLang="en-US" sz="1800"/>
              <a:pPr>
                <a:spcBef>
                  <a:spcPct val="0"/>
                </a:spcBef>
              </a:pPr>
              <a:t>10</a:t>
            </a:fld>
            <a:endParaRPr lang="en-US" altLang="en-US" sz="1800"/>
          </a:p>
        </p:txBody>
      </p:sp>
      <p:sp>
        <p:nvSpPr>
          <p:cNvPr id="84995" name="Rectangle 2">
            <a:extLst>
              <a:ext uri="{FF2B5EF4-FFF2-40B4-BE49-F238E27FC236}">
                <a16:creationId xmlns:a16="http://schemas.microsoft.com/office/drawing/2014/main" id="{C08C92A4-A99D-4BDF-BF0E-EC98A6A66B61}"/>
              </a:ext>
            </a:extLst>
          </p:cNvPr>
          <p:cNvSpPr>
            <a:spLocks noGrp="1" noRot="1" noChangeAspect="1" noChangeArrowheads="1" noTextEdit="1"/>
          </p:cNvSpPr>
          <p:nvPr>
            <p:ph type="sldImg"/>
          </p:nvPr>
        </p:nvSpPr>
        <p:spPr>
          <a:xfrm>
            <a:off x="2978150" y="554038"/>
            <a:ext cx="3644900" cy="2733675"/>
          </a:xfrm>
          <a:ln/>
        </p:spPr>
      </p:sp>
      <p:sp>
        <p:nvSpPr>
          <p:cNvPr id="84996" name="Rectangle 3">
            <a:extLst>
              <a:ext uri="{FF2B5EF4-FFF2-40B4-BE49-F238E27FC236}">
                <a16:creationId xmlns:a16="http://schemas.microsoft.com/office/drawing/2014/main" id="{206A5D6F-F63A-41F0-BF7D-F28290470BD1}"/>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Map scaled to airline fares</a:t>
            </a:r>
          </a:p>
        </p:txBody>
      </p:sp>
    </p:spTree>
    <p:extLst>
      <p:ext uri="{BB962C8B-B14F-4D97-AF65-F5344CB8AC3E}">
        <p14:creationId xmlns:p14="http://schemas.microsoft.com/office/powerpoint/2010/main" val="337293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8A2F7BF1-2AD5-44C9-A062-CF41432179E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955F3BD-37BB-46F3-9C07-035F0FC2A3E6}" type="slidenum">
              <a:rPr lang="en-US" altLang="en-US" sz="1800"/>
              <a:pPr>
                <a:spcBef>
                  <a:spcPct val="0"/>
                </a:spcBef>
              </a:pPr>
              <a:t>11</a:t>
            </a:fld>
            <a:endParaRPr lang="en-US" altLang="en-US" sz="1800"/>
          </a:p>
        </p:txBody>
      </p:sp>
      <p:sp>
        <p:nvSpPr>
          <p:cNvPr id="87043" name="Rectangle 2">
            <a:extLst>
              <a:ext uri="{FF2B5EF4-FFF2-40B4-BE49-F238E27FC236}">
                <a16:creationId xmlns:a16="http://schemas.microsoft.com/office/drawing/2014/main" id="{B30031F4-955C-4F1B-BD38-E99AD82813FC}"/>
              </a:ext>
            </a:extLst>
          </p:cNvPr>
          <p:cNvSpPr>
            <a:spLocks noGrp="1" noRot="1" noChangeAspect="1" noChangeArrowheads="1" noTextEdit="1"/>
          </p:cNvSpPr>
          <p:nvPr>
            <p:ph type="sldImg"/>
          </p:nvPr>
        </p:nvSpPr>
        <p:spPr>
          <a:xfrm>
            <a:off x="2979738" y="555625"/>
            <a:ext cx="3641725" cy="2732088"/>
          </a:xfrm>
          <a:ln/>
        </p:spPr>
      </p:sp>
      <p:sp>
        <p:nvSpPr>
          <p:cNvPr id="87044" name="Rectangle 3">
            <a:extLst>
              <a:ext uri="{FF2B5EF4-FFF2-40B4-BE49-F238E27FC236}">
                <a16:creationId xmlns:a16="http://schemas.microsoft.com/office/drawing/2014/main" id="{2FE0B863-8949-48E5-88CB-F7243DBE6F19}"/>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Describes Napoleon’s March to Moscow in “The War of 1812”</a:t>
            </a:r>
          </a:p>
          <a:p>
            <a:r>
              <a:rPr lang="en-US" altLang="en-US">
                <a:latin typeface="Neutra Text"/>
              </a:rPr>
              <a:t>Drawn in 1861 by Charles Joseph Minard.</a:t>
            </a:r>
          </a:p>
          <a:p>
            <a:endParaRPr lang="en-US" altLang="en-US">
              <a:latin typeface="Neutra Text"/>
            </a:endParaRPr>
          </a:p>
          <a:p>
            <a:r>
              <a:rPr lang="en-US" altLang="en-US">
                <a:latin typeface="Neutra Text"/>
              </a:rPr>
              <a:t>Combination of a map and a time series. Five variables are plotted: location, time, size</a:t>
            </a:r>
          </a:p>
          <a:p>
            <a:r>
              <a:rPr lang="en-US" altLang="en-US">
                <a:latin typeface="Neutra Text"/>
              </a:rPr>
              <a:t>and temperature (Tufte includes direction).</a:t>
            </a:r>
          </a:p>
          <a:p>
            <a:endParaRPr lang="en-US" altLang="en-US">
              <a:latin typeface="Neutra Text"/>
            </a:endParaRPr>
          </a:p>
          <a:p>
            <a:r>
              <a:rPr lang="en-US" altLang="en-US">
                <a:latin typeface="Neutra Text"/>
              </a:rPr>
              <a:t>Beginning at the left of the map is Polish-Russian border near the Neiman River. The</a:t>
            </a:r>
          </a:p>
          <a:p>
            <a:r>
              <a:rPr lang="en-US" altLang="en-US">
                <a:latin typeface="Neutra Text"/>
              </a:rPr>
              <a:t>Thick band shows the number of soldiers in the army.</a:t>
            </a:r>
          </a:p>
          <a:p>
            <a:endParaRPr lang="en-US" altLang="en-US">
              <a:latin typeface="Neutra Text"/>
            </a:endParaRPr>
          </a:p>
          <a:p>
            <a:r>
              <a:rPr lang="en-US" altLang="en-US">
                <a:latin typeface="Neutra Text"/>
              </a:rPr>
              <a:t>Napolean started with 422,000 men in June of 1812; </a:t>
            </a:r>
          </a:p>
          <a:p>
            <a:r>
              <a:rPr lang="en-US" altLang="en-US">
                <a:latin typeface="Neutra Text"/>
              </a:rPr>
              <a:t>100,000 reached Moscow in September 1812;</a:t>
            </a:r>
          </a:p>
          <a:p>
            <a:endParaRPr lang="en-US" altLang="en-US">
              <a:latin typeface="Neutra Text"/>
            </a:endParaRPr>
          </a:p>
          <a:p>
            <a:r>
              <a:rPr lang="en-US" altLang="en-US">
                <a:latin typeface="Neutra Text"/>
              </a:rPr>
              <a:t>Temperature vs. time is shown in the graph on the bottom. The highest temperature is</a:t>
            </a:r>
          </a:p>
          <a:p>
            <a:r>
              <a:rPr lang="en-US" altLang="en-US">
                <a:latin typeface="Neutra Text"/>
              </a:rPr>
              <a:t>0 and it goes to -30. The time runs from October on the right to December on the left.</a:t>
            </a:r>
          </a:p>
          <a:p>
            <a:endParaRPr lang="en-US" altLang="en-US">
              <a:latin typeface="Neutra Text"/>
            </a:endParaRPr>
          </a:p>
          <a:p>
            <a:r>
              <a:rPr lang="en-US" altLang="en-US">
                <a:latin typeface="Neutra Text"/>
              </a:rPr>
              <a:t>The crossing of the Berezina River was a particular disaster.</a:t>
            </a:r>
          </a:p>
          <a:p>
            <a:endParaRPr lang="en-US" altLang="en-US">
              <a:latin typeface="Neutra Text"/>
            </a:endParaRPr>
          </a:p>
          <a:p>
            <a:r>
              <a:rPr lang="en-US" altLang="en-US">
                <a:latin typeface="Neutra Text"/>
              </a:rPr>
              <a:t>Image from http://www.edwardtufte.com/tufte/minard</a:t>
            </a:r>
          </a:p>
          <a:p>
            <a:r>
              <a:rPr lang="en-US" altLang="en-US">
                <a:latin typeface="Neutra Text"/>
              </a:rPr>
              <a:t>Text paraphrased from Tufte, VDQI, p 40.</a:t>
            </a:r>
          </a:p>
          <a:p>
            <a:endParaRPr lang="en-US" altLang="en-US">
              <a:latin typeface="Neutra Text"/>
            </a:endParaRPr>
          </a:p>
          <a:p>
            <a:endParaRPr lang="en-US" altLang="en-US">
              <a:latin typeface="Neutra Text"/>
            </a:endParaRPr>
          </a:p>
        </p:txBody>
      </p:sp>
    </p:spTree>
    <p:extLst>
      <p:ext uri="{BB962C8B-B14F-4D97-AF65-F5344CB8AC3E}">
        <p14:creationId xmlns:p14="http://schemas.microsoft.com/office/powerpoint/2010/main" val="180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27784BF-8F04-440D-8121-11A542D4A05C}"/>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09A539A1-E8F8-478C-9771-84D273E4B92C}" type="slidenum">
              <a:rPr lang="ko-KR" altLang="en-US" sz="1800"/>
              <a:pPr>
                <a:spcBef>
                  <a:spcPct val="0"/>
                </a:spcBef>
              </a:pPr>
              <a:t>12</a:t>
            </a:fld>
            <a:endParaRPr lang="en-US" altLang="ko-KR" sz="1800"/>
          </a:p>
        </p:txBody>
      </p:sp>
      <p:sp>
        <p:nvSpPr>
          <p:cNvPr id="23555" name="Rectangle 2">
            <a:extLst>
              <a:ext uri="{FF2B5EF4-FFF2-40B4-BE49-F238E27FC236}">
                <a16:creationId xmlns:a16="http://schemas.microsoft.com/office/drawing/2014/main" id="{CF0275FF-2A71-442A-B086-884B8BAB2A56}"/>
              </a:ext>
            </a:extLst>
          </p:cNvPr>
          <p:cNvSpPr>
            <a:spLocks noGrp="1" noRot="1" noChangeAspect="1" noChangeArrowheads="1" noTextEdit="1"/>
          </p:cNvSpPr>
          <p:nvPr>
            <p:ph type="sldImg"/>
          </p:nvPr>
        </p:nvSpPr>
        <p:spPr>
          <a:xfrm>
            <a:off x="2971800" y="547688"/>
            <a:ext cx="3659188" cy="2744787"/>
          </a:xfrm>
          <a:ln/>
        </p:spPr>
      </p:sp>
      <p:sp>
        <p:nvSpPr>
          <p:cNvPr id="23556" name="Rectangle 3">
            <a:extLst>
              <a:ext uri="{FF2B5EF4-FFF2-40B4-BE49-F238E27FC236}">
                <a16:creationId xmlns:a16="http://schemas.microsoft.com/office/drawing/2014/main" id="{C56785CF-93F7-469F-A8AA-8AD9DA57F154}"/>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Set of Axis.  </a:t>
            </a:r>
          </a:p>
          <a:p>
            <a:pPr eaLnBrk="1" hangingPunct="1"/>
            <a:br>
              <a:rPr lang="en-US" altLang="en-US">
                <a:latin typeface="Neutra Text"/>
              </a:rPr>
            </a:br>
            <a:r>
              <a:rPr lang="en-US" altLang="en-US">
                <a:latin typeface="Neutra Text"/>
              </a:rPr>
              <a:t>Chronicle film schema is cute, but can never remember how good this is.  If you have the entire scale and they are ordered it makes sense.</a:t>
            </a:r>
          </a:p>
          <a:p>
            <a:pPr eaLnBrk="1" hangingPunct="1"/>
            <a:endParaRPr lang="en-US" altLang="en-US">
              <a:latin typeface="Neutra Text"/>
            </a:endParaRPr>
          </a:p>
          <a:p>
            <a:pPr eaLnBrk="1" hangingPunct="1"/>
            <a:r>
              <a:rPr lang="en-US" altLang="en-US">
                <a:latin typeface="Neutra Text"/>
              </a:rPr>
              <a:t>E-bay’s is even worse.  Depending on how many items you have sold you get a different star.  Can anybody tell me why the ordering?  Totally random.</a:t>
            </a:r>
          </a:p>
          <a:p>
            <a:pPr eaLnBrk="1" hangingPunct="1"/>
            <a:br>
              <a:rPr lang="en-US" altLang="en-US">
                <a:latin typeface="Neutra Text"/>
              </a:rPr>
            </a:br>
            <a:r>
              <a:rPr lang="en-US" altLang="en-US">
                <a:latin typeface="Neutra Text"/>
              </a:rPr>
              <a:t>A more effective way is to have the entire scale with it partly filled in (3 stars filled in, 2 stars emptied).  Stars superior to numbers since I can see this pre-attentively very quickly without having to read &amp; think.  If you gave me 1000 movie backgrounds, you could quickly see which ones were good.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hartmann-color">
            <a:extLst>
              <a:ext uri="{FF2B5EF4-FFF2-40B4-BE49-F238E27FC236}">
                <a16:creationId xmlns:a16="http://schemas.microsoft.com/office/drawing/2014/main" id="{538F0071-2FB1-417C-96FE-8E4CB6EDD5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31775"/>
            <a:ext cx="914400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7D073BD-80EB-4D5A-B90F-58AE3B34D7A8}"/>
              </a:ext>
            </a:extLst>
          </p:cNvPr>
          <p:cNvSpPr>
            <a:spLocks noChangeArrowheads="1"/>
          </p:cNvSpPr>
          <p:nvPr/>
        </p:nvSpPr>
        <p:spPr bwMode="auto">
          <a:xfrm>
            <a:off x="0" y="0"/>
            <a:ext cx="9144000" cy="466725"/>
          </a:xfrm>
          <a:prstGeom prst="rect">
            <a:avLst/>
          </a:prstGeom>
          <a:solidFill>
            <a:srgbClr val="9006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defRPr/>
            </a:pPr>
            <a:endParaRPr lang="en-US" altLang="en-US"/>
          </a:p>
        </p:txBody>
      </p:sp>
      <p:pic>
        <p:nvPicPr>
          <p:cNvPr id="6" name="Picture 6" descr="d">
            <a:extLst>
              <a:ext uri="{FF2B5EF4-FFF2-40B4-BE49-F238E27FC236}">
                <a16:creationId xmlns:a16="http://schemas.microsoft.com/office/drawing/2014/main" id="{532C77A0-07BF-462B-A6CC-09874D12769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34200" y="25400"/>
            <a:ext cx="1990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760CB06A-DEB8-42B5-9C9C-BC03C2860A01}"/>
              </a:ext>
            </a:extLst>
          </p:cNvPr>
          <p:cNvSpPr txBox="1">
            <a:spLocks noChangeArrowheads="1"/>
          </p:cNvSpPr>
          <p:nvPr userDrawn="1"/>
        </p:nvSpPr>
        <p:spPr bwMode="auto">
          <a:xfrm>
            <a:off x="60325" y="-52388"/>
            <a:ext cx="435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defRPr/>
            </a:pPr>
            <a:r>
              <a:rPr lang="en-US" altLang="ko-KR" sz="2800" b="0">
                <a:latin typeface="Neutra Text SC"/>
                <a:ea typeface="Gulim" panose="020B0600000101010101" pitchFamily="34" charset="-127"/>
              </a:rPr>
              <a:t>stanford hci group </a:t>
            </a:r>
            <a:r>
              <a:rPr lang="en-US" altLang="en-US" sz="2800" b="0">
                <a:solidFill>
                  <a:srgbClr val="B3051A"/>
                </a:solidFill>
                <a:latin typeface="Neutra Text SC"/>
              </a:rPr>
              <a:t>/</a:t>
            </a:r>
            <a:r>
              <a:rPr lang="en-US" altLang="en-US" sz="2800" b="0">
                <a:latin typeface="Neutra Text SC"/>
              </a:rPr>
              <a:t> cs147</a:t>
            </a:r>
            <a:endParaRPr lang="en-US" altLang="ko-KR" sz="2800" b="0">
              <a:latin typeface="Neutra Text SC"/>
              <a:ea typeface="Gulim" panose="020B0600000101010101" pitchFamily="34" charset="-127"/>
            </a:endParaRPr>
          </a:p>
        </p:txBody>
      </p:sp>
      <p:sp>
        <p:nvSpPr>
          <p:cNvPr id="8" name="Arc 9">
            <a:extLst>
              <a:ext uri="{FF2B5EF4-FFF2-40B4-BE49-F238E27FC236}">
                <a16:creationId xmlns:a16="http://schemas.microsoft.com/office/drawing/2014/main" id="{0BBBDC8D-73BD-41A8-8577-81D67F75C2CB}"/>
              </a:ext>
            </a:extLst>
          </p:cNvPr>
          <p:cNvSpPr>
            <a:spLocks noChangeAspect="1"/>
          </p:cNvSpPr>
          <p:nvPr userDrawn="1"/>
        </p:nvSpPr>
        <p:spPr bwMode="auto">
          <a:xfrm>
            <a:off x="8950325" y="-63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10">
            <a:extLst>
              <a:ext uri="{FF2B5EF4-FFF2-40B4-BE49-F238E27FC236}">
                <a16:creationId xmlns:a16="http://schemas.microsoft.com/office/drawing/2014/main" id="{F207EFE6-07A1-4F80-8E0F-FFE73F223970}"/>
              </a:ext>
            </a:extLst>
          </p:cNvPr>
          <p:cNvSpPr>
            <a:spLocks noChangeAspect="1"/>
          </p:cNvSpPr>
          <p:nvPr userDrawn="1"/>
        </p:nvSpPr>
        <p:spPr bwMode="auto">
          <a:xfrm rot="16200000">
            <a:off x="-63500" y="-61913"/>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Arc 11">
            <a:extLst>
              <a:ext uri="{FF2B5EF4-FFF2-40B4-BE49-F238E27FC236}">
                <a16:creationId xmlns:a16="http://schemas.microsoft.com/office/drawing/2014/main" id="{EC2E9487-CD7A-4BD3-9D19-9BDAE696DF30}"/>
              </a:ext>
            </a:extLst>
          </p:cNvPr>
          <p:cNvSpPr>
            <a:spLocks noChangeAspect="1"/>
          </p:cNvSpPr>
          <p:nvPr userDrawn="1"/>
        </p:nvSpPr>
        <p:spPr bwMode="auto">
          <a:xfrm rot="10800000">
            <a:off x="-63500" y="6667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12">
            <a:extLst>
              <a:ext uri="{FF2B5EF4-FFF2-40B4-BE49-F238E27FC236}">
                <a16:creationId xmlns:a16="http://schemas.microsoft.com/office/drawing/2014/main" id="{171E9459-3AAF-472E-8893-2D0DAB0993C5}"/>
              </a:ext>
            </a:extLst>
          </p:cNvPr>
          <p:cNvSpPr>
            <a:spLocks noChangeAspect="1"/>
          </p:cNvSpPr>
          <p:nvPr userDrawn="1"/>
        </p:nvSpPr>
        <p:spPr bwMode="auto">
          <a:xfrm rot="5400000">
            <a:off x="8950325" y="6664325"/>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Text Box 14">
            <a:extLst>
              <a:ext uri="{FF2B5EF4-FFF2-40B4-BE49-F238E27FC236}">
                <a16:creationId xmlns:a16="http://schemas.microsoft.com/office/drawing/2014/main" id="{5DC83D30-F337-4C77-ACBD-CCA62707B60E}"/>
              </a:ext>
            </a:extLst>
          </p:cNvPr>
          <p:cNvSpPr txBox="1">
            <a:spLocks noChangeArrowheads="1"/>
          </p:cNvSpPr>
          <p:nvPr userDrawn="1"/>
        </p:nvSpPr>
        <p:spPr bwMode="auto">
          <a:xfrm>
            <a:off x="4800600" y="6248400"/>
            <a:ext cx="4114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lgn="r">
              <a:spcBef>
                <a:spcPct val="50000"/>
              </a:spcBef>
              <a:defRPr/>
            </a:pPr>
            <a:r>
              <a:rPr lang="en-US" altLang="en-US" sz="2100" b="0"/>
              <a:t>http://</a:t>
            </a:r>
            <a:r>
              <a:rPr lang="en-US" altLang="en-US" sz="2100" b="0">
                <a:latin typeface="Neutra Text SC"/>
              </a:rPr>
              <a:t>cs</a:t>
            </a:r>
            <a:r>
              <a:rPr lang="en-US" altLang="en-US" sz="2100" b="0"/>
              <a:t>147.stanford.edu</a:t>
            </a:r>
          </a:p>
        </p:txBody>
      </p:sp>
      <p:sp>
        <p:nvSpPr>
          <p:cNvPr id="387075" name="Rectangle 3"/>
          <p:cNvSpPr>
            <a:spLocks noGrp="1" noRot="1" noChangeArrowheads="1"/>
          </p:cNvSpPr>
          <p:nvPr>
            <p:ph type="ctrTitle"/>
          </p:nvPr>
        </p:nvSpPr>
        <p:spPr>
          <a:xfrm>
            <a:off x="455613" y="1233488"/>
            <a:ext cx="7772400" cy="1470025"/>
          </a:xfrm>
        </p:spPr>
        <p:txBody>
          <a:bodyPr/>
          <a:lstStyle>
            <a:lvl1pPr>
              <a:defRPr/>
            </a:lvl1pPr>
          </a:lstStyle>
          <a:p>
            <a:r>
              <a:rPr lang="en-US" altLang="ko-KR"/>
              <a:t>Click to edit Master title style</a:t>
            </a:r>
          </a:p>
        </p:txBody>
      </p:sp>
      <p:sp>
        <p:nvSpPr>
          <p:cNvPr id="387076" name="Rectangle 4"/>
          <p:cNvSpPr>
            <a:spLocks noGrp="1" noRot="1" noChangeArrowheads="1"/>
          </p:cNvSpPr>
          <p:nvPr>
            <p:ph type="subTitle" idx="1"/>
          </p:nvPr>
        </p:nvSpPr>
        <p:spPr>
          <a:xfrm>
            <a:off x="455613" y="3427413"/>
            <a:ext cx="3963987" cy="2970212"/>
          </a:xfrm>
        </p:spPr>
        <p:txBody>
          <a:bodyPr/>
          <a:lstStyle>
            <a:lvl1pPr marL="0" indent="0">
              <a:buFont typeface="Wingdings" pitchFamily="2" charset="2"/>
              <a:buNone/>
              <a:defRPr/>
            </a:lvl1pPr>
          </a:lstStyle>
          <a:p>
            <a:r>
              <a:rPr lang="en-US" altLang="ko-KR"/>
              <a:t>Click to edit Master subtitle style</a:t>
            </a:r>
          </a:p>
        </p:txBody>
      </p:sp>
    </p:spTree>
    <p:extLst>
      <p:ext uri="{BB962C8B-B14F-4D97-AF65-F5344CB8AC3E}">
        <p14:creationId xmlns:p14="http://schemas.microsoft.com/office/powerpoint/2010/main" val="64239910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528638"/>
            <a:ext cx="2097087" cy="587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28638"/>
            <a:ext cx="6138863" cy="587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FBB0FA1-FFB5-4E3D-AC27-D5FCF3C78B29}"/>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0A4301CE-F48B-4CF1-87ED-A8D44EBE0616}" type="slidenum">
              <a:rPr lang="ko-KR" altLang="en-US"/>
              <a:pPr>
                <a:defRPr/>
              </a:pPr>
              <a:t>‹#›</a:t>
            </a:fld>
            <a:endParaRPr lang="en-US" altLang="ko-KR"/>
          </a:p>
        </p:txBody>
      </p:sp>
    </p:spTree>
    <p:extLst>
      <p:ext uri="{BB962C8B-B14F-4D97-AF65-F5344CB8AC3E}">
        <p14:creationId xmlns:p14="http://schemas.microsoft.com/office/powerpoint/2010/main" val="4275374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0A7D84-904C-471E-B838-3E1CC1E0E447}"/>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E67AC3D0-3526-4C7D-981B-EDD19B7E67C4}" type="slidenum">
              <a:rPr lang="ko-KR" altLang="en-US"/>
              <a:pPr>
                <a:defRPr/>
              </a:pPr>
              <a:t>‹#›</a:t>
            </a:fld>
            <a:endParaRPr lang="en-US" altLang="ko-KR"/>
          </a:p>
        </p:txBody>
      </p:sp>
    </p:spTree>
    <p:extLst>
      <p:ext uri="{BB962C8B-B14F-4D97-AF65-F5344CB8AC3E}">
        <p14:creationId xmlns:p14="http://schemas.microsoft.com/office/powerpoint/2010/main" val="22607729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44650"/>
            <a:ext cx="3927475"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8075" y="1644650"/>
            <a:ext cx="3927475"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7D033F6-9B8D-41C4-AF95-95E5A27A50C9}"/>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FE2238D2-DF1B-4BB0-AEA3-07A2F208B0EE}" type="slidenum">
              <a:rPr lang="ko-KR" altLang="en-US"/>
              <a:pPr>
                <a:defRPr/>
              </a:pPr>
              <a:t>‹#›</a:t>
            </a:fld>
            <a:endParaRPr lang="en-US" altLang="ko-KR"/>
          </a:p>
        </p:txBody>
      </p:sp>
    </p:spTree>
    <p:extLst>
      <p:ext uri="{BB962C8B-B14F-4D97-AF65-F5344CB8AC3E}">
        <p14:creationId xmlns:p14="http://schemas.microsoft.com/office/powerpoint/2010/main" val="2954155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D1C3B7-1C62-45D0-99F6-C531C79FF667}"/>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A06733FE-5C61-4DA1-B83F-FBD82FDE8836}" type="slidenum">
              <a:rPr lang="ko-KR" altLang="en-US"/>
              <a:pPr>
                <a:defRPr/>
              </a:pPr>
              <a:t>‹#›</a:t>
            </a:fld>
            <a:endParaRPr lang="en-US" altLang="ko-KR"/>
          </a:p>
        </p:txBody>
      </p:sp>
    </p:spTree>
    <p:extLst>
      <p:ext uri="{BB962C8B-B14F-4D97-AF65-F5344CB8AC3E}">
        <p14:creationId xmlns:p14="http://schemas.microsoft.com/office/powerpoint/2010/main" val="12332817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385175" cy="1022350"/>
          </a:xfrm>
        </p:spPr>
        <p:txBody>
          <a:bodyPr/>
          <a:lstStyle>
            <a:lvl1pPr algn="ctr">
              <a:defRPr/>
            </a:lvl1pPr>
          </a:lstStyle>
          <a:p>
            <a:r>
              <a:rPr lang="en-US" dirty="0"/>
              <a:t>Click to edit Master title style</a:t>
            </a:r>
          </a:p>
        </p:txBody>
      </p:sp>
      <p:sp>
        <p:nvSpPr>
          <p:cNvPr id="3" name="Rectangle 4">
            <a:extLst>
              <a:ext uri="{FF2B5EF4-FFF2-40B4-BE49-F238E27FC236}">
                <a16:creationId xmlns:a16="http://schemas.microsoft.com/office/drawing/2014/main" id="{79ABC5CE-61A8-4E07-8EE6-4FFCD5A2B67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58992FDF-7F1F-4367-BA1D-B95D58DE728F}" type="slidenum">
              <a:rPr lang="ko-KR" altLang="en-US"/>
              <a:pPr>
                <a:defRPr/>
              </a:pPr>
              <a:t>‹#›</a:t>
            </a:fld>
            <a:endParaRPr lang="en-US" altLang="ko-KR"/>
          </a:p>
        </p:txBody>
      </p:sp>
    </p:spTree>
    <p:extLst>
      <p:ext uri="{BB962C8B-B14F-4D97-AF65-F5344CB8AC3E}">
        <p14:creationId xmlns:p14="http://schemas.microsoft.com/office/powerpoint/2010/main" val="1747090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97B322-2CF8-48B8-9ACB-D8D8D958C1DC}"/>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D98A6A5C-3CE6-4B99-9DAB-65398B9127D0}" type="slidenum">
              <a:rPr lang="ko-KR" altLang="en-US"/>
              <a:pPr>
                <a:defRPr/>
              </a:pPr>
              <a:t>‹#›</a:t>
            </a:fld>
            <a:endParaRPr lang="en-US" altLang="ko-KR"/>
          </a:p>
        </p:txBody>
      </p:sp>
    </p:spTree>
    <p:extLst>
      <p:ext uri="{BB962C8B-B14F-4D97-AF65-F5344CB8AC3E}">
        <p14:creationId xmlns:p14="http://schemas.microsoft.com/office/powerpoint/2010/main" val="40286635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B4B7A70E-0601-4995-83B0-0F57516D2B2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1EAC6CC7-0FBB-4A63-ABD5-1F0AA003D49B}" type="slidenum">
              <a:rPr lang="ko-KR" altLang="en-US"/>
              <a:pPr>
                <a:defRPr/>
              </a:pPr>
              <a:t>‹#›</a:t>
            </a:fld>
            <a:endParaRPr lang="en-US" altLang="ko-KR"/>
          </a:p>
        </p:txBody>
      </p:sp>
    </p:spTree>
    <p:extLst>
      <p:ext uri="{BB962C8B-B14F-4D97-AF65-F5344CB8AC3E}">
        <p14:creationId xmlns:p14="http://schemas.microsoft.com/office/powerpoint/2010/main" val="44149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D981DC08-FBFD-4DD8-82FD-EFE0B9D9423F}"/>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A9C98E88-1EDF-4512-8219-3D5C3D99C1F4}" type="slidenum">
              <a:rPr lang="ko-KR" altLang="en-US"/>
              <a:pPr>
                <a:defRPr/>
              </a:pPr>
              <a:t>‹#›</a:t>
            </a:fld>
            <a:endParaRPr lang="en-US" altLang="ko-KR"/>
          </a:p>
        </p:txBody>
      </p:sp>
    </p:spTree>
    <p:extLst>
      <p:ext uri="{BB962C8B-B14F-4D97-AF65-F5344CB8AC3E}">
        <p14:creationId xmlns:p14="http://schemas.microsoft.com/office/powerpoint/2010/main" val="24676232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4E2C00-06EE-4DF5-95DE-7FBACD98367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8E4DE4D3-1A6A-4865-A91C-381CBAC32952}" type="slidenum">
              <a:rPr lang="ko-KR" altLang="en-US"/>
              <a:pPr>
                <a:defRPr/>
              </a:pPr>
              <a:t>‹#›</a:t>
            </a:fld>
            <a:endParaRPr lang="en-US" altLang="ko-KR"/>
          </a:p>
        </p:txBody>
      </p:sp>
    </p:spTree>
    <p:extLst>
      <p:ext uri="{BB962C8B-B14F-4D97-AF65-F5344CB8AC3E}">
        <p14:creationId xmlns:p14="http://schemas.microsoft.com/office/powerpoint/2010/main" val="21931170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94859"/>
            </a:gs>
            <a:gs pos="100000">
              <a:srgbClr val="3D4F63"/>
            </a:gs>
          </a:gsLst>
          <a:lin ang="5400000" scaled="1"/>
        </a:gra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638B023C-924F-4FA3-BC77-BD37492C2213}"/>
              </a:ext>
            </a:extLst>
          </p:cNvPr>
          <p:cNvSpPr>
            <a:spLocks noGrp="1" noRot="1" noChangeArrowheads="1"/>
          </p:cNvSpPr>
          <p:nvPr>
            <p:ph type="title"/>
          </p:nvPr>
        </p:nvSpPr>
        <p:spPr bwMode="auto">
          <a:xfrm>
            <a:off x="457200" y="528638"/>
            <a:ext cx="83851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title style</a:t>
            </a:r>
          </a:p>
        </p:txBody>
      </p:sp>
      <p:sp>
        <p:nvSpPr>
          <p:cNvPr id="1027" name="Rectangle 6">
            <a:extLst>
              <a:ext uri="{FF2B5EF4-FFF2-40B4-BE49-F238E27FC236}">
                <a16:creationId xmlns:a16="http://schemas.microsoft.com/office/drawing/2014/main" id="{3DBBB30D-56F6-44EE-B23D-A97846FF36D3}"/>
              </a:ext>
            </a:extLst>
          </p:cNvPr>
          <p:cNvSpPr>
            <a:spLocks noGrp="1" noRot="1" noChangeArrowheads="1"/>
          </p:cNvSpPr>
          <p:nvPr>
            <p:ph type="body" idx="1"/>
          </p:nvPr>
        </p:nvSpPr>
        <p:spPr bwMode="auto">
          <a:xfrm>
            <a:off x="838200" y="1644650"/>
            <a:ext cx="800735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28" name="Arc 26">
            <a:extLst>
              <a:ext uri="{FF2B5EF4-FFF2-40B4-BE49-F238E27FC236}">
                <a16:creationId xmlns:a16="http://schemas.microsoft.com/office/drawing/2014/main" id="{E9725D97-33B0-4C26-B475-1462F76BBF62}"/>
              </a:ext>
            </a:extLst>
          </p:cNvPr>
          <p:cNvSpPr>
            <a:spLocks noChangeAspect="1"/>
          </p:cNvSpPr>
          <p:nvPr/>
        </p:nvSpPr>
        <p:spPr bwMode="auto">
          <a:xfrm>
            <a:off x="8950325" y="-63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9" name="Arc 27">
            <a:extLst>
              <a:ext uri="{FF2B5EF4-FFF2-40B4-BE49-F238E27FC236}">
                <a16:creationId xmlns:a16="http://schemas.microsoft.com/office/drawing/2014/main" id="{80F92D42-AF81-4699-A78E-1AEB29D0335D}"/>
              </a:ext>
            </a:extLst>
          </p:cNvPr>
          <p:cNvSpPr>
            <a:spLocks noChangeAspect="1"/>
          </p:cNvSpPr>
          <p:nvPr/>
        </p:nvSpPr>
        <p:spPr bwMode="auto">
          <a:xfrm rot="-5400000">
            <a:off x="-63500" y="-61913"/>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0" name="Arc 28">
            <a:extLst>
              <a:ext uri="{FF2B5EF4-FFF2-40B4-BE49-F238E27FC236}">
                <a16:creationId xmlns:a16="http://schemas.microsoft.com/office/drawing/2014/main" id="{25D24481-78E7-4BA3-BEB4-7FD4FFB2DE64}"/>
              </a:ext>
            </a:extLst>
          </p:cNvPr>
          <p:cNvSpPr>
            <a:spLocks noChangeAspect="1"/>
          </p:cNvSpPr>
          <p:nvPr/>
        </p:nvSpPr>
        <p:spPr bwMode="auto">
          <a:xfrm rot="10800000">
            <a:off x="-63500" y="6667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1" name="Arc 29">
            <a:extLst>
              <a:ext uri="{FF2B5EF4-FFF2-40B4-BE49-F238E27FC236}">
                <a16:creationId xmlns:a16="http://schemas.microsoft.com/office/drawing/2014/main" id="{5C3EED79-328B-406E-8A32-B50425119E04}"/>
              </a:ext>
            </a:extLst>
          </p:cNvPr>
          <p:cNvSpPr>
            <a:spLocks noChangeAspect="1"/>
          </p:cNvSpPr>
          <p:nvPr/>
        </p:nvSpPr>
        <p:spPr bwMode="auto">
          <a:xfrm rot="5400000">
            <a:off x="8950325" y="6664325"/>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rtl="0" eaLnBrk="0" fontAlgn="base" hangingPunct="0">
        <a:spcBef>
          <a:spcPct val="0"/>
        </a:spcBef>
        <a:spcAft>
          <a:spcPct val="0"/>
        </a:spcAft>
        <a:defRPr sz="4600" b="1">
          <a:solidFill>
            <a:schemeClr val="tx2"/>
          </a:solidFill>
          <a:latin typeface="+mj-lt"/>
          <a:ea typeface="+mj-ea"/>
          <a:cs typeface="+mj-cs"/>
        </a:defRPr>
      </a:lvl1pPr>
      <a:lvl2pPr algn="l" rtl="0" eaLnBrk="0" fontAlgn="base" hangingPunct="0">
        <a:spcBef>
          <a:spcPct val="0"/>
        </a:spcBef>
        <a:spcAft>
          <a:spcPct val="0"/>
        </a:spcAft>
        <a:defRPr sz="4600" b="1">
          <a:solidFill>
            <a:schemeClr val="tx2"/>
          </a:solidFill>
          <a:latin typeface="Neutra Text" pitchFamily="50" charset="0"/>
        </a:defRPr>
      </a:lvl2pPr>
      <a:lvl3pPr algn="l" rtl="0" eaLnBrk="0" fontAlgn="base" hangingPunct="0">
        <a:spcBef>
          <a:spcPct val="0"/>
        </a:spcBef>
        <a:spcAft>
          <a:spcPct val="0"/>
        </a:spcAft>
        <a:defRPr sz="4600" b="1">
          <a:solidFill>
            <a:schemeClr val="tx2"/>
          </a:solidFill>
          <a:latin typeface="Neutra Text" pitchFamily="50" charset="0"/>
        </a:defRPr>
      </a:lvl3pPr>
      <a:lvl4pPr algn="l" rtl="0" eaLnBrk="0" fontAlgn="base" hangingPunct="0">
        <a:spcBef>
          <a:spcPct val="0"/>
        </a:spcBef>
        <a:spcAft>
          <a:spcPct val="0"/>
        </a:spcAft>
        <a:defRPr sz="4600" b="1">
          <a:solidFill>
            <a:schemeClr val="tx2"/>
          </a:solidFill>
          <a:latin typeface="Neutra Text" pitchFamily="50" charset="0"/>
        </a:defRPr>
      </a:lvl4pPr>
      <a:lvl5pPr algn="l" rtl="0" eaLnBrk="0" fontAlgn="base" hangingPunct="0">
        <a:spcBef>
          <a:spcPct val="0"/>
        </a:spcBef>
        <a:spcAft>
          <a:spcPct val="0"/>
        </a:spcAft>
        <a:defRPr sz="4600" b="1">
          <a:solidFill>
            <a:schemeClr val="tx2"/>
          </a:solidFill>
          <a:latin typeface="Neutra Text" pitchFamily="50" charset="0"/>
        </a:defRPr>
      </a:lvl5pPr>
      <a:lvl6pPr marL="457200" algn="l" rtl="0" fontAlgn="base">
        <a:spcBef>
          <a:spcPct val="0"/>
        </a:spcBef>
        <a:spcAft>
          <a:spcPct val="0"/>
        </a:spcAft>
        <a:defRPr sz="4600" b="1">
          <a:solidFill>
            <a:schemeClr val="tx2"/>
          </a:solidFill>
          <a:latin typeface="Neutra Text" pitchFamily="50" charset="0"/>
        </a:defRPr>
      </a:lvl6pPr>
      <a:lvl7pPr marL="914400" algn="l" rtl="0" fontAlgn="base">
        <a:spcBef>
          <a:spcPct val="0"/>
        </a:spcBef>
        <a:spcAft>
          <a:spcPct val="0"/>
        </a:spcAft>
        <a:defRPr sz="4600" b="1">
          <a:solidFill>
            <a:schemeClr val="tx2"/>
          </a:solidFill>
          <a:latin typeface="Neutra Text" pitchFamily="50" charset="0"/>
        </a:defRPr>
      </a:lvl7pPr>
      <a:lvl8pPr marL="1371600" algn="l" rtl="0" fontAlgn="base">
        <a:spcBef>
          <a:spcPct val="0"/>
        </a:spcBef>
        <a:spcAft>
          <a:spcPct val="0"/>
        </a:spcAft>
        <a:defRPr sz="4600" b="1">
          <a:solidFill>
            <a:schemeClr val="tx2"/>
          </a:solidFill>
          <a:latin typeface="Neutra Text" pitchFamily="50" charset="0"/>
        </a:defRPr>
      </a:lvl8pPr>
      <a:lvl9pPr marL="1828800" algn="l" rtl="0" fontAlgn="base">
        <a:spcBef>
          <a:spcPct val="0"/>
        </a:spcBef>
        <a:spcAft>
          <a:spcPct val="0"/>
        </a:spcAft>
        <a:defRPr sz="4600" b="1">
          <a:solidFill>
            <a:schemeClr val="tx2"/>
          </a:solidFill>
          <a:latin typeface="Neutra Text" pitchFamily="50" charset="0"/>
        </a:defRPr>
      </a:lvl9pPr>
    </p:titleStyle>
    <p:bodyStyle>
      <a:lvl1pPr marL="292100" indent="-292100" algn="l" rtl="0" eaLnBrk="0" fontAlgn="base" hangingPunct="0">
        <a:spcBef>
          <a:spcPct val="20000"/>
        </a:spcBef>
        <a:spcAft>
          <a:spcPct val="0"/>
        </a:spcAft>
        <a:buClr>
          <a:srgbClr val="BBD6E7"/>
        </a:buClr>
        <a:buFont typeface="Wingdings" panose="05000000000000000000" pitchFamily="2" charset="2"/>
        <a:buChar char=""/>
        <a:defRPr sz="32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Image:Challenger_Launch.jp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Dropbox\AIUB%20Teaching\HCI\Video\CHINESE%20MILITARY%20PARADE%20&#9679;%20Crazy%20Training%20Militar%20!!.mp4" TargetMode="External"/><Relationship Id="rId1" Type="http://schemas.microsoft.com/office/2007/relationships/media" Target="file:///C:\Dropbox\AIUB%20Teaching\HCI\Video\CHINESE%20MILITARY%20PARADE%20&#9679;%20Crazy%20Training%20Militar%20!!.mp4" TargetMode="Externa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Dropbox\AIUB%20Teaching\HCI\Video\Funny%20reaction%20of%20'glass%20bridge'%20in%20china.mp4" TargetMode="External"/><Relationship Id="rId1" Type="http://schemas.microsoft.com/office/2007/relationships/media" Target="file:///C:\Dropbox\AIUB%20Teaching\HCI\Video\Funny%20reaction%20of%20'glass%20bridge'%20in%20china.mp4" TargetMode="Externa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53007F4B-6FE0-4B83-936A-4D0A503507C1}"/>
              </a:ext>
            </a:extLst>
          </p:cNvPr>
          <p:cNvSpPr txBox="1">
            <a:spLocks noChangeArrowheads="1"/>
          </p:cNvSpPr>
          <p:nvPr/>
        </p:nvSpPr>
        <p:spPr bwMode="auto">
          <a:xfrm>
            <a:off x="228600" y="6019800"/>
            <a:ext cx="2819400" cy="488950"/>
          </a:xfrm>
          <a:prstGeom prst="rect">
            <a:avLst/>
          </a:prstGeom>
          <a:solidFill>
            <a:srgbClr val="B2061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ko-KR" sz="2600" b="0" i="1">
                <a:ea typeface="Gulim" panose="020B0503020000020004" pitchFamily="34" charset="-127"/>
              </a:rPr>
              <a:t>25 September 2007</a:t>
            </a:r>
          </a:p>
        </p:txBody>
      </p:sp>
      <p:sp>
        <p:nvSpPr>
          <p:cNvPr id="4099" name="Text Box 5">
            <a:extLst>
              <a:ext uri="{FF2B5EF4-FFF2-40B4-BE49-F238E27FC236}">
                <a16:creationId xmlns:a16="http://schemas.microsoft.com/office/drawing/2014/main" id="{25FF9795-61B0-4A04-A2B4-C1496B572579}"/>
              </a:ext>
            </a:extLst>
          </p:cNvPr>
          <p:cNvSpPr txBox="1">
            <a:spLocks noChangeArrowheads="1"/>
          </p:cNvSpPr>
          <p:nvPr/>
        </p:nvSpPr>
        <p:spPr bwMode="auto">
          <a:xfrm>
            <a:off x="157163" y="1066800"/>
            <a:ext cx="8529637" cy="992188"/>
          </a:xfrm>
          <a:prstGeom prst="rect">
            <a:avLst/>
          </a:prstGeom>
          <a:solidFill>
            <a:srgbClr val="B20612">
              <a:alpha val="50195"/>
            </a:srgbClr>
          </a:solidFill>
          <a:ln w="9525">
            <a:noFill/>
            <a:miter lim="800000"/>
            <a:headEnd/>
            <a:tailEnd/>
          </a:ln>
        </p:spPr>
        <p:txBody>
          <a:bodyPr>
            <a:spAutoFit/>
          </a:bodyPr>
          <a:lstStyle/>
          <a:p>
            <a:pPr>
              <a:lnSpc>
                <a:spcPct val="90000"/>
              </a:lnSpc>
              <a:defRPr/>
            </a:pPr>
            <a:r>
              <a:rPr lang="en-US" altLang="ko-KR" sz="6500" dirty="0">
                <a:latin typeface="+mn-lt"/>
                <a:ea typeface="굴림"/>
                <a:cs typeface="Microsoft Sans Serif" pitchFamily="34" charset="0"/>
              </a:rPr>
              <a:t>Information Design</a:t>
            </a:r>
            <a:endParaRPr lang="en-US" altLang="ko-KR" sz="6500" b="0" dirty="0">
              <a:latin typeface="+mj-lt"/>
              <a:ea typeface="굴림"/>
              <a:cs typeface="Microsoft Sans Serif" pitchFamily="34" charset="0"/>
            </a:endParaRPr>
          </a:p>
        </p:txBody>
      </p:sp>
      <p:sp>
        <p:nvSpPr>
          <p:cNvPr id="14340" name="Arc 10">
            <a:extLst>
              <a:ext uri="{FF2B5EF4-FFF2-40B4-BE49-F238E27FC236}">
                <a16:creationId xmlns:a16="http://schemas.microsoft.com/office/drawing/2014/main" id="{DD8CF165-B35E-4B7C-95E4-BCB786AFB2C7}"/>
              </a:ext>
            </a:extLst>
          </p:cNvPr>
          <p:cNvSpPr>
            <a:spLocks noChangeAspect="1"/>
          </p:cNvSpPr>
          <p:nvPr/>
        </p:nvSpPr>
        <p:spPr bwMode="auto">
          <a:xfrm rot="5400000">
            <a:off x="8950325" y="6664325"/>
            <a:ext cx="255588" cy="2555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1" name="TextBox 4">
            <a:extLst>
              <a:ext uri="{FF2B5EF4-FFF2-40B4-BE49-F238E27FC236}">
                <a16:creationId xmlns:a16="http://schemas.microsoft.com/office/drawing/2014/main" id="{0EED44D0-936F-470A-8E48-004BAD9297AC}"/>
              </a:ext>
            </a:extLst>
          </p:cNvPr>
          <p:cNvSpPr txBox="1">
            <a:spLocks noChangeArrowheads="1"/>
          </p:cNvSpPr>
          <p:nvPr/>
        </p:nvSpPr>
        <p:spPr bwMode="auto">
          <a:xfrm>
            <a:off x="0" y="3073400"/>
            <a:ext cx="5867400" cy="1446213"/>
          </a:xfrm>
          <a:prstGeom prst="rect">
            <a:avLst/>
          </a:prstGeom>
          <a:solidFill>
            <a:srgbClr val="B2061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ko-KR" sz="3600">
                <a:solidFill>
                  <a:srgbClr val="FFFFFF"/>
                </a:solidFill>
                <a:ea typeface="Gulim" panose="020B0503020000020004" pitchFamily="34" charset="-127"/>
              </a:rPr>
              <a:t>Scott Klemmer</a:t>
            </a:r>
            <a:br>
              <a:rPr lang="en-US" altLang="ko-KR" sz="3600">
                <a:solidFill>
                  <a:srgbClr val="FFFFFF"/>
                </a:solidFill>
                <a:ea typeface="Gulim" panose="020B0503020000020004" pitchFamily="34" charset="-127"/>
              </a:rPr>
            </a:br>
            <a:r>
              <a:rPr lang="en-US" altLang="ko-KR" sz="2600">
                <a:solidFill>
                  <a:srgbClr val="FFFFFF"/>
                </a:solidFill>
                <a:latin typeface="Neutra Text SC"/>
                <a:ea typeface="Gulim" panose="020B0503020000020004" pitchFamily="34" charset="-127"/>
              </a:rPr>
              <a:t>ta</a:t>
            </a:r>
            <a:r>
              <a:rPr lang="en-US" altLang="ko-KR" sz="2600">
                <a:solidFill>
                  <a:srgbClr val="FFFFFF"/>
                </a:solidFill>
                <a:ea typeface="Gulim" panose="020B0503020000020004" pitchFamily="34" charset="-127"/>
              </a:rPr>
              <a:t>s: Marcello Bastea-Forte, Joel Brandt,</a:t>
            </a:r>
            <a:br>
              <a:rPr lang="en-US" altLang="ko-KR" sz="2600">
                <a:solidFill>
                  <a:srgbClr val="FFFFFF"/>
                </a:solidFill>
                <a:ea typeface="Gulim" panose="020B0503020000020004" pitchFamily="34" charset="-127"/>
              </a:rPr>
            </a:br>
            <a:r>
              <a:rPr lang="en-US" altLang="ko-KR" sz="2600">
                <a:solidFill>
                  <a:srgbClr val="FFFFFF"/>
                </a:solidFill>
                <a:ea typeface="Gulim" panose="020B0503020000020004" pitchFamily="34" charset="-127"/>
              </a:rPr>
              <a:t>Neil Patel, Leslie Wu, Mike Cammarano</a:t>
            </a:r>
            <a:endParaRPr lang="en-US" altLang="en-US" sz="1800">
              <a:ea typeface="Gulim" panose="020B0503020000020004" pitchFamily="34" charset="-127"/>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2">
            <a:extLst>
              <a:ext uri="{FF2B5EF4-FFF2-40B4-BE49-F238E27FC236}">
                <a16:creationId xmlns:a16="http://schemas.microsoft.com/office/drawing/2014/main" id="{C9A6E4C0-1F9F-4736-9731-79DA4C74B82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225C90D8-0FDE-4616-8475-2BC3C883763B}" type="slidenum">
              <a:rPr lang="ko-KR" altLang="en-US" sz="1800" smtClean="0">
                <a:ea typeface="Gulim" panose="020B0503020000020004" pitchFamily="34" charset="-127"/>
              </a:rPr>
              <a:pPr>
                <a:spcBef>
                  <a:spcPct val="0"/>
                </a:spcBef>
                <a:buClrTx/>
                <a:buFontTx/>
                <a:buNone/>
              </a:pPr>
              <a:t>10</a:t>
            </a:fld>
            <a:endParaRPr lang="en-US" altLang="ko-KR" sz="1800">
              <a:ea typeface="Gulim" panose="020B0503020000020004" pitchFamily="34" charset="-127"/>
            </a:endParaRPr>
          </a:p>
        </p:txBody>
      </p:sp>
      <p:sp>
        <p:nvSpPr>
          <p:cNvPr id="83971" name="Text Box 3">
            <a:extLst>
              <a:ext uri="{FF2B5EF4-FFF2-40B4-BE49-F238E27FC236}">
                <a16:creationId xmlns:a16="http://schemas.microsoft.com/office/drawing/2014/main" id="{B0383556-5B80-4AEA-9F0C-CDB50085C184}"/>
              </a:ext>
            </a:extLst>
          </p:cNvPr>
          <p:cNvSpPr txBox="1">
            <a:spLocks noChangeArrowheads="1"/>
          </p:cNvSpPr>
          <p:nvPr/>
        </p:nvSpPr>
        <p:spPr bwMode="auto">
          <a:xfrm>
            <a:off x="2743200" y="6400800"/>
            <a:ext cx="343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400"/>
              <a:t>From Cartography, Dent</a:t>
            </a:r>
          </a:p>
        </p:txBody>
      </p:sp>
      <p:pic>
        <p:nvPicPr>
          <p:cNvPr id="83972" name="Picture 4" descr="airline">
            <a:extLst>
              <a:ext uri="{FF2B5EF4-FFF2-40B4-BE49-F238E27FC236}">
                <a16:creationId xmlns:a16="http://schemas.microsoft.com/office/drawing/2014/main" id="{06EF2C0C-D704-4DC2-938B-C7CFCCCFA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
            <a:ext cx="8839200"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369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
            <a:extLst>
              <a:ext uri="{FF2B5EF4-FFF2-40B4-BE49-F238E27FC236}">
                <a16:creationId xmlns:a16="http://schemas.microsoft.com/office/drawing/2014/main" id="{69D6053F-345E-4221-A453-234C6DE67E3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982DA42-D0EB-4189-BE6B-19DD9F1C24BF}" type="slidenum">
              <a:rPr lang="ko-KR" altLang="en-US" sz="1800" smtClean="0">
                <a:ea typeface="Gulim" panose="020B0503020000020004" pitchFamily="34" charset="-127"/>
              </a:rPr>
              <a:pPr>
                <a:spcBef>
                  <a:spcPct val="0"/>
                </a:spcBef>
                <a:buClrTx/>
                <a:buFontTx/>
                <a:buNone/>
              </a:pPr>
              <a:t>11</a:t>
            </a:fld>
            <a:endParaRPr lang="en-US" altLang="ko-KR" sz="1800">
              <a:ea typeface="Gulim" panose="020B0503020000020004" pitchFamily="34" charset="-127"/>
            </a:endParaRPr>
          </a:p>
        </p:txBody>
      </p:sp>
      <p:sp>
        <p:nvSpPr>
          <p:cNvPr id="86019" name="Rectangle 3">
            <a:extLst>
              <a:ext uri="{FF2B5EF4-FFF2-40B4-BE49-F238E27FC236}">
                <a16:creationId xmlns:a16="http://schemas.microsoft.com/office/drawing/2014/main" id="{A41F842D-A3BB-41CE-8FE3-93E24B803511}"/>
              </a:ext>
            </a:extLst>
          </p:cNvPr>
          <p:cNvSpPr>
            <a:spLocks noChangeArrowheads="1"/>
          </p:cNvSpPr>
          <p:nvPr/>
        </p:nvSpPr>
        <p:spPr bwMode="auto">
          <a:xfrm>
            <a:off x="-152400" y="0"/>
            <a:ext cx="9525000" cy="7162800"/>
          </a:xfrm>
          <a:prstGeom prst="rect">
            <a:avLst/>
          </a:prstGeom>
          <a:solidFill>
            <a:schemeClr val="tx1"/>
          </a:solidFill>
          <a:ln w="9525">
            <a:solidFill>
              <a:schemeClr val="tx1"/>
            </a:solidFill>
            <a:miter lim="800000"/>
            <a:headEnd/>
            <a:tailEnd/>
          </a:ln>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86020" name="Picture 2" descr="minard_lg">
            <a:extLst>
              <a:ext uri="{FF2B5EF4-FFF2-40B4-BE49-F238E27FC236}">
                <a16:creationId xmlns:a16="http://schemas.microsoft.com/office/drawing/2014/main" id="{DFA41787-87BB-4220-B2B7-E571B8E9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216025"/>
            <a:ext cx="9140825"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 Box 4">
            <a:extLst>
              <a:ext uri="{FF2B5EF4-FFF2-40B4-BE49-F238E27FC236}">
                <a16:creationId xmlns:a16="http://schemas.microsoft.com/office/drawing/2014/main" id="{3F27ADD0-4143-47AE-8D8B-13E2A3E62D05}"/>
              </a:ext>
            </a:extLst>
          </p:cNvPr>
          <p:cNvSpPr txBox="1">
            <a:spLocks noChangeArrowheads="1"/>
          </p:cNvSpPr>
          <p:nvPr/>
        </p:nvSpPr>
        <p:spPr bwMode="auto">
          <a:xfrm>
            <a:off x="2819400" y="6172200"/>
            <a:ext cx="17732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200">
                <a:solidFill>
                  <a:srgbClr val="000000"/>
                </a:solidFill>
              </a:rPr>
              <a:t>Minard (1861)</a:t>
            </a:r>
          </a:p>
        </p:txBody>
      </p:sp>
    </p:spTree>
    <p:extLst>
      <p:ext uri="{BB962C8B-B14F-4D97-AF65-F5344CB8AC3E}">
        <p14:creationId xmlns:p14="http://schemas.microsoft.com/office/powerpoint/2010/main" val="1649383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F39142-9E85-4552-9A71-208A3932CEEA}"/>
              </a:ext>
            </a:extLst>
          </p:cNvPr>
          <p:cNvGrpSpPr>
            <a:grpSpLocks/>
          </p:cNvGrpSpPr>
          <p:nvPr/>
        </p:nvGrpSpPr>
        <p:grpSpPr bwMode="auto">
          <a:xfrm>
            <a:off x="7239000" y="152400"/>
            <a:ext cx="476250" cy="2914650"/>
            <a:chOff x="3888" y="816"/>
            <a:chExt cx="300" cy="1836"/>
          </a:xfrm>
        </p:grpSpPr>
        <p:pic>
          <p:nvPicPr>
            <p:cNvPr id="22542" name="Picture 3" descr="1">
              <a:extLst>
                <a:ext uri="{FF2B5EF4-FFF2-40B4-BE49-F238E27FC236}">
                  <a16:creationId xmlns:a16="http://schemas.microsoft.com/office/drawing/2014/main" id="{A03B290B-55F3-4CE5-B458-2E2A044F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816"/>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4" descr="4">
              <a:extLst>
                <a:ext uri="{FF2B5EF4-FFF2-40B4-BE49-F238E27FC236}">
                  <a16:creationId xmlns:a16="http://schemas.microsoft.com/office/drawing/2014/main" id="{FE9E5B85-20C6-4458-AA94-D665907BF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96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5" descr="5">
              <a:extLst>
                <a:ext uri="{FF2B5EF4-FFF2-40B4-BE49-F238E27FC236}">
                  <a16:creationId xmlns:a16="http://schemas.microsoft.com/office/drawing/2014/main" id="{D859A583-BF9A-46D3-9D9E-32D1ECE2C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352"/>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6" descr="2">
              <a:extLst>
                <a:ext uri="{FF2B5EF4-FFF2-40B4-BE49-F238E27FC236}">
                  <a16:creationId xmlns:a16="http://schemas.microsoft.com/office/drawing/2014/main" id="{46BF5B70-02DA-4396-A62F-08281636E2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1200"/>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7" descr="3">
              <a:extLst>
                <a:ext uri="{FF2B5EF4-FFF2-40B4-BE49-F238E27FC236}">
                  <a16:creationId xmlns:a16="http://schemas.microsoft.com/office/drawing/2014/main" id="{77C09A07-FB95-44C8-81B5-07AF10B67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15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1" name="Picture 8" descr="Untitled-1">
            <a:extLst>
              <a:ext uri="{FF2B5EF4-FFF2-40B4-BE49-F238E27FC236}">
                <a16:creationId xmlns:a16="http://schemas.microsoft.com/office/drawing/2014/main" id="{CAA0C7D1-D094-4B31-A54F-87DC1C3C92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795557"/>
            <a:ext cx="5226050" cy="6062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9">
            <a:extLst>
              <a:ext uri="{FF2B5EF4-FFF2-40B4-BE49-F238E27FC236}">
                <a16:creationId xmlns:a16="http://schemas.microsoft.com/office/drawing/2014/main" id="{E475242E-A105-435C-9EBD-566380961A4E}"/>
              </a:ext>
            </a:extLst>
          </p:cNvPr>
          <p:cNvGrpSpPr>
            <a:grpSpLocks/>
          </p:cNvGrpSpPr>
          <p:nvPr/>
        </p:nvGrpSpPr>
        <p:grpSpPr bwMode="auto">
          <a:xfrm>
            <a:off x="8077200" y="152400"/>
            <a:ext cx="774700" cy="2971800"/>
            <a:chOff x="4416" y="816"/>
            <a:chExt cx="288" cy="1104"/>
          </a:xfrm>
        </p:grpSpPr>
        <p:sp>
          <p:nvSpPr>
            <p:cNvPr id="22533" name="Rectangle 10">
              <a:extLst>
                <a:ext uri="{FF2B5EF4-FFF2-40B4-BE49-F238E27FC236}">
                  <a16:creationId xmlns:a16="http://schemas.microsoft.com/office/drawing/2014/main" id="{7FC5B188-9E68-4E70-A2E2-4DCD3BA992A3}"/>
                </a:ext>
              </a:extLst>
            </p:cNvPr>
            <p:cNvSpPr>
              <a:spLocks noChangeArrowheads="1"/>
            </p:cNvSpPr>
            <p:nvPr/>
          </p:nvSpPr>
          <p:spPr bwMode="auto">
            <a:xfrm>
              <a:off x="4416" y="816"/>
              <a:ext cx="288" cy="110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grpSp>
          <p:nvGrpSpPr>
            <p:cNvPr id="22534" name="Group 11">
              <a:extLst>
                <a:ext uri="{FF2B5EF4-FFF2-40B4-BE49-F238E27FC236}">
                  <a16:creationId xmlns:a16="http://schemas.microsoft.com/office/drawing/2014/main" id="{6AA797AB-2DBA-4389-BC9B-2D9F82E4193C}"/>
                </a:ext>
              </a:extLst>
            </p:cNvPr>
            <p:cNvGrpSpPr>
              <a:grpSpLocks/>
            </p:cNvGrpSpPr>
            <p:nvPr/>
          </p:nvGrpSpPr>
          <p:grpSpPr bwMode="auto">
            <a:xfrm>
              <a:off x="4503" y="912"/>
              <a:ext cx="114" cy="912"/>
              <a:chOff x="4449" y="864"/>
              <a:chExt cx="114" cy="912"/>
            </a:xfrm>
          </p:grpSpPr>
          <p:pic>
            <p:nvPicPr>
              <p:cNvPr id="22535" name="Picture 12" descr="blue_star_small">
                <a:extLst>
                  <a:ext uri="{FF2B5EF4-FFF2-40B4-BE49-F238E27FC236}">
                    <a16:creationId xmlns:a16="http://schemas.microsoft.com/office/drawing/2014/main" id="{D467F059-6E42-4457-A13F-0462BC1979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864"/>
                <a:ext cx="8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3" descr="green_star_small">
                <a:extLst>
                  <a:ext uri="{FF2B5EF4-FFF2-40B4-BE49-F238E27FC236}">
                    <a16:creationId xmlns:a16="http://schemas.microsoft.com/office/drawing/2014/main" id="{2675A1B2-61ED-46F8-B67A-66092DB69D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1" y="997"/>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4" descr="purple_star_small">
                <a:extLst>
                  <a:ext uri="{FF2B5EF4-FFF2-40B4-BE49-F238E27FC236}">
                    <a16:creationId xmlns:a16="http://schemas.microsoft.com/office/drawing/2014/main" id="{B5F72DD6-AB4E-41F1-B294-389E617C0E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 y="1130"/>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5" descr="turquoise_star_small">
                <a:extLst>
                  <a:ext uri="{FF2B5EF4-FFF2-40B4-BE49-F238E27FC236}">
                    <a16:creationId xmlns:a16="http://schemas.microsoft.com/office/drawing/2014/main" id="{861C2D12-962D-437D-BDEB-7991220B7F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1" y="1263"/>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16" descr="red_star_small">
                <a:extLst>
                  <a:ext uri="{FF2B5EF4-FFF2-40B4-BE49-F238E27FC236}">
                    <a16:creationId xmlns:a16="http://schemas.microsoft.com/office/drawing/2014/main" id="{9B159822-5B41-4068-9BDC-25D3CA738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1" y="1396"/>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7" descr="yellow_shooting_star_small">
                <a:extLst>
                  <a:ext uri="{FF2B5EF4-FFF2-40B4-BE49-F238E27FC236}">
                    <a16:creationId xmlns:a16="http://schemas.microsoft.com/office/drawing/2014/main" id="{997F5963-4020-4600-B76A-4EA683244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9" y="1529"/>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8" descr="yellow_star_small">
                <a:extLst>
                  <a:ext uri="{FF2B5EF4-FFF2-40B4-BE49-F238E27FC236}">
                    <a16:creationId xmlns:a16="http://schemas.microsoft.com/office/drawing/2014/main" id="{1FE51469-E340-4172-9D5C-1E00A0FEC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4" y="1692"/>
                <a:ext cx="8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Rectangle 2">
            <a:extLst>
              <a:ext uri="{FF2B5EF4-FFF2-40B4-BE49-F238E27FC236}">
                <a16:creationId xmlns:a16="http://schemas.microsoft.com/office/drawing/2014/main" id="{94FA645E-E488-4109-8D21-BF2930E4AC84}"/>
              </a:ext>
            </a:extLst>
          </p:cNvPr>
          <p:cNvSpPr>
            <a:spLocks noGrp="1" noRot="1" noChangeArrowheads="1"/>
          </p:cNvSpPr>
          <p:nvPr>
            <p:ph type="title"/>
          </p:nvPr>
        </p:nvSpPr>
        <p:spPr>
          <a:xfrm>
            <a:off x="152400" y="152400"/>
            <a:ext cx="4343400" cy="766762"/>
          </a:xfrm>
        </p:spPr>
        <p:txBody>
          <a:bodyPr/>
          <a:lstStyle/>
          <a:p>
            <a:pPr eaLnBrk="1" hangingPunct="1"/>
            <a:r>
              <a:rPr lang="en-US" altLang="en-US" dirty="0"/>
              <a:t>Semiotics</a:t>
            </a:r>
          </a:p>
        </p:txBody>
      </p:sp>
      <p:pic>
        <p:nvPicPr>
          <p:cNvPr id="5" name="Picture 4" descr="Graphical user interface, application&#10;&#10;Description automatically generated">
            <a:extLst>
              <a:ext uri="{FF2B5EF4-FFF2-40B4-BE49-F238E27FC236}">
                <a16:creationId xmlns:a16="http://schemas.microsoft.com/office/drawing/2014/main" id="{1FA24C6B-63D0-3659-0929-8C3D42DFCCA8}"/>
              </a:ext>
            </a:extLst>
          </p:cNvPr>
          <p:cNvPicPr>
            <a:picLocks noChangeAspect="1"/>
          </p:cNvPicPr>
          <p:nvPr/>
        </p:nvPicPr>
        <p:blipFill rotWithShape="1">
          <a:blip r:embed="rId16">
            <a:extLst>
              <a:ext uri="{28A0092B-C50C-407E-A947-70E740481C1C}">
                <a14:useLocalDpi xmlns:a14="http://schemas.microsoft.com/office/drawing/2010/main" val="0"/>
              </a:ext>
            </a:extLst>
          </a:blip>
          <a:srcRect l="4075" r="1859" b="3333"/>
          <a:stretch/>
        </p:blipFill>
        <p:spPr>
          <a:xfrm>
            <a:off x="5589130" y="3200399"/>
            <a:ext cx="2640470" cy="361794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3F7D-E71C-4C87-913D-B5DC11EBDB89}"/>
              </a:ext>
            </a:extLst>
          </p:cNvPr>
          <p:cNvSpPr>
            <a:spLocks noGrp="1"/>
          </p:cNvSpPr>
          <p:nvPr>
            <p:ph type="title"/>
          </p:nvPr>
        </p:nvSpPr>
        <p:spPr/>
        <p:txBody>
          <a:bodyPr/>
          <a:lstStyle/>
          <a:p>
            <a:r>
              <a:rPr lang="en-US" dirty="0"/>
              <a:t>This made no sense</a:t>
            </a:r>
          </a:p>
        </p:txBody>
      </p:sp>
      <p:pic>
        <p:nvPicPr>
          <p:cNvPr id="5" name="Content Placeholder 4">
            <a:extLst>
              <a:ext uri="{FF2B5EF4-FFF2-40B4-BE49-F238E27FC236}">
                <a16:creationId xmlns:a16="http://schemas.microsoft.com/office/drawing/2014/main" id="{FB0F1C4A-2704-48DA-A8AF-4365D35329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0" t="17364" r="11215" b="11431"/>
          <a:stretch/>
        </p:blipFill>
        <p:spPr>
          <a:xfrm rot="5400000">
            <a:off x="-74676" y="2921064"/>
            <a:ext cx="5102352" cy="2362200"/>
          </a:xfrm>
        </p:spPr>
      </p:pic>
      <p:sp>
        <p:nvSpPr>
          <p:cNvPr id="6" name="Rectangle 5">
            <a:extLst>
              <a:ext uri="{FF2B5EF4-FFF2-40B4-BE49-F238E27FC236}">
                <a16:creationId xmlns:a16="http://schemas.microsoft.com/office/drawing/2014/main" id="{54C6B4EB-3841-4347-8C23-B2499848E26A}"/>
              </a:ext>
            </a:extLst>
          </p:cNvPr>
          <p:cNvSpPr/>
          <p:nvPr/>
        </p:nvSpPr>
        <p:spPr>
          <a:xfrm>
            <a:off x="4343400" y="1720850"/>
            <a:ext cx="3505200" cy="1569660"/>
          </a:xfrm>
          <a:prstGeom prst="rect">
            <a:avLst/>
          </a:prstGeom>
        </p:spPr>
        <p:txBody>
          <a:bodyPr wrap="square">
            <a:spAutoFit/>
          </a:bodyPr>
          <a:lstStyle/>
          <a:p>
            <a:r>
              <a:rPr lang="en-US" sz="3200" dirty="0"/>
              <a:t>Shower gel</a:t>
            </a:r>
          </a:p>
          <a:p>
            <a:r>
              <a:rPr lang="en-US" sz="3200" dirty="0"/>
              <a:t>of Beauty</a:t>
            </a:r>
          </a:p>
          <a:p>
            <a:r>
              <a:rPr lang="en-US" sz="3200" dirty="0"/>
              <a:t>Moisturizing</a:t>
            </a:r>
          </a:p>
        </p:txBody>
      </p:sp>
      <p:pic>
        <p:nvPicPr>
          <p:cNvPr id="7" name="Picture 6" descr="A picture containing person, indoor, ground, holding&#10;&#10;Description automatically generated">
            <a:extLst>
              <a:ext uri="{FF2B5EF4-FFF2-40B4-BE49-F238E27FC236}">
                <a16:creationId xmlns:a16="http://schemas.microsoft.com/office/drawing/2014/main" id="{46EFAEB0-03BC-410E-9686-284BBF928016}"/>
              </a:ext>
            </a:extLst>
          </p:cNvPr>
          <p:cNvPicPr>
            <a:picLocks noChangeAspect="1"/>
          </p:cNvPicPr>
          <p:nvPr/>
        </p:nvPicPr>
        <p:blipFill rotWithShape="1">
          <a:blip r:embed="rId3">
            <a:extLst>
              <a:ext uri="{28A0092B-C50C-407E-A947-70E740481C1C}">
                <a14:useLocalDpi xmlns:a14="http://schemas.microsoft.com/office/drawing/2010/main" val="0"/>
              </a:ext>
            </a:extLst>
          </a:blip>
          <a:srcRect t="13750" b="10000"/>
          <a:stretch/>
        </p:blipFill>
        <p:spPr>
          <a:xfrm>
            <a:off x="4470513" y="3886200"/>
            <a:ext cx="2539887" cy="2206786"/>
          </a:xfrm>
          <a:prstGeom prst="rect">
            <a:avLst/>
          </a:prstGeom>
        </p:spPr>
      </p:pic>
      <p:pic>
        <p:nvPicPr>
          <p:cNvPr id="4" name="Picture 3">
            <a:extLst>
              <a:ext uri="{FF2B5EF4-FFF2-40B4-BE49-F238E27FC236}">
                <a16:creationId xmlns:a16="http://schemas.microsoft.com/office/drawing/2014/main" id="{F0CE9692-1289-4219-AC3A-3CA29BD79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7408" y="3594152"/>
            <a:ext cx="2522482" cy="2522482"/>
          </a:xfrm>
          <a:prstGeom prst="rect">
            <a:avLst/>
          </a:prstGeom>
        </p:spPr>
      </p:pic>
    </p:spTree>
    <p:extLst>
      <p:ext uri="{BB962C8B-B14F-4D97-AF65-F5344CB8AC3E}">
        <p14:creationId xmlns:p14="http://schemas.microsoft.com/office/powerpoint/2010/main" val="4006430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ACED706-91CE-4001-B71F-4229A2CA4F53}"/>
              </a:ext>
            </a:extLst>
          </p:cNvPr>
          <p:cNvSpPr>
            <a:spLocks noGrp="1" noRot="1" noChangeArrowheads="1"/>
          </p:cNvSpPr>
          <p:nvPr>
            <p:ph type="title"/>
          </p:nvPr>
        </p:nvSpPr>
        <p:spPr/>
        <p:txBody>
          <a:bodyPr/>
          <a:lstStyle/>
          <a:p>
            <a:pPr eaLnBrk="1" hangingPunct="1"/>
            <a:r>
              <a:rPr lang="en-US" altLang="en-US"/>
              <a:t>Proportion and Scale</a:t>
            </a:r>
          </a:p>
        </p:txBody>
      </p:sp>
      <p:pic>
        <p:nvPicPr>
          <p:cNvPr id="26627" name="Picture 3" descr="retinal">
            <a:extLst>
              <a:ext uri="{FF2B5EF4-FFF2-40B4-BE49-F238E27FC236}">
                <a16:creationId xmlns:a16="http://schemas.microsoft.com/office/drawing/2014/main" id="{46BDA267-8211-4483-8426-7E063E0F3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30350"/>
            <a:ext cx="79248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4">
            <a:extLst>
              <a:ext uri="{FF2B5EF4-FFF2-40B4-BE49-F238E27FC236}">
                <a16:creationId xmlns:a16="http://schemas.microsoft.com/office/drawing/2014/main" id="{F71C76E6-8D75-4CBA-B370-08DE1D460E65}"/>
              </a:ext>
            </a:extLst>
          </p:cNvPr>
          <p:cNvSpPr txBox="1">
            <a:spLocks noChangeArrowheads="1"/>
          </p:cNvSpPr>
          <p:nvPr/>
        </p:nvSpPr>
        <p:spPr bwMode="auto">
          <a:xfrm>
            <a:off x="704850" y="5905500"/>
            <a:ext cx="76962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50000"/>
              </a:spcBef>
              <a:buClrTx/>
              <a:buFontTx/>
              <a:buNone/>
            </a:pPr>
            <a:r>
              <a:rPr lang="en-US" altLang="en-US" sz="1500" b="0"/>
              <a:t>Kevin Mullet and Darrell Sano, </a:t>
            </a:r>
            <a:r>
              <a:rPr lang="en-US" altLang="en-US" sz="1500" b="0" i="1"/>
              <a:t>Designing Visual Interfaces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59FC55C-37B2-4332-B962-0DDDC0F2CBFE}"/>
              </a:ext>
            </a:extLst>
          </p:cNvPr>
          <p:cNvSpPr>
            <a:spLocks noChangeArrowheads="1"/>
          </p:cNvSpPr>
          <p:nvPr/>
        </p:nvSpPr>
        <p:spPr bwMode="auto">
          <a:xfrm>
            <a:off x="0" y="0"/>
            <a:ext cx="9144000" cy="6019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30723" name="Rectangle 3">
            <a:extLst>
              <a:ext uri="{FF2B5EF4-FFF2-40B4-BE49-F238E27FC236}">
                <a16:creationId xmlns:a16="http://schemas.microsoft.com/office/drawing/2014/main" id="{03C84425-A082-4083-A2E4-B4E4880027B8}"/>
              </a:ext>
            </a:extLst>
          </p:cNvPr>
          <p:cNvSpPr>
            <a:spLocks noGrp="1" noRot="1" noChangeArrowheads="1"/>
          </p:cNvSpPr>
          <p:nvPr>
            <p:ph type="title"/>
          </p:nvPr>
        </p:nvSpPr>
        <p:spPr>
          <a:xfrm>
            <a:off x="457200" y="0"/>
            <a:ext cx="8385175" cy="1022350"/>
          </a:xfrm>
        </p:spPr>
        <p:txBody>
          <a:bodyPr/>
          <a:lstStyle/>
          <a:p>
            <a:pPr eaLnBrk="1" hangingPunct="1"/>
            <a:r>
              <a:rPr lang="en-US" altLang="en-US">
                <a:solidFill>
                  <a:schemeClr val="bg1"/>
                </a:solidFill>
              </a:rPr>
              <a:t>Marks of Typographic Style</a:t>
            </a:r>
          </a:p>
        </p:txBody>
      </p:sp>
      <p:pic>
        <p:nvPicPr>
          <p:cNvPr id="30724" name="Picture 4" descr="numb1">
            <a:extLst>
              <a:ext uri="{FF2B5EF4-FFF2-40B4-BE49-F238E27FC236}">
                <a16:creationId xmlns:a16="http://schemas.microsoft.com/office/drawing/2014/main" id="{3FFFAD4F-2C3C-43E7-8178-E05762AEF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67200"/>
            <a:ext cx="2552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experts">
            <a:extLst>
              <a:ext uri="{FF2B5EF4-FFF2-40B4-BE49-F238E27FC236}">
                <a16:creationId xmlns:a16="http://schemas.microsoft.com/office/drawing/2014/main" id="{8989BAA2-4A7A-4B1D-B3D0-8364D099C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86000"/>
            <a:ext cx="25527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smallcaps">
            <a:extLst>
              <a:ext uri="{FF2B5EF4-FFF2-40B4-BE49-F238E27FC236}">
                <a16:creationId xmlns:a16="http://schemas.microsoft.com/office/drawing/2014/main" id="{BF2B9167-D5C6-4DCC-AFF2-543F7EDCE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24000"/>
            <a:ext cx="25527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7">
            <a:extLst>
              <a:ext uri="{FF2B5EF4-FFF2-40B4-BE49-F238E27FC236}">
                <a16:creationId xmlns:a16="http://schemas.microsoft.com/office/drawing/2014/main" id="{9780BF23-DCC4-4E89-A903-60805AFD7910}"/>
              </a:ext>
            </a:extLst>
          </p:cNvPr>
          <p:cNvSpPr txBox="1">
            <a:spLocks noChangeArrowheads="1"/>
          </p:cNvSpPr>
          <p:nvPr/>
        </p:nvSpPr>
        <p:spPr bwMode="auto">
          <a:xfrm>
            <a:off x="838200" y="6172200"/>
            <a:ext cx="7391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buClrTx/>
              <a:buFontTx/>
              <a:buNone/>
            </a:pPr>
            <a:r>
              <a:rPr lang="en-US" altLang="en-US" sz="2400"/>
              <a:t>http://www.adobe.com/type/topics/info5.html</a:t>
            </a:r>
          </a:p>
          <a:p>
            <a:pPr eaLnBrk="1" hangingPunct="1">
              <a:spcBef>
                <a:spcPct val="50000"/>
              </a:spcBef>
              <a:buClrTx/>
              <a:buFontTx/>
              <a:buNone/>
            </a:pPr>
            <a:endParaRPr lang="en-US" altLang="en-US" sz="2400" b="0"/>
          </a:p>
        </p:txBody>
      </p:sp>
      <p:sp>
        <p:nvSpPr>
          <p:cNvPr id="30728" name="Rectangle 8">
            <a:extLst>
              <a:ext uri="{FF2B5EF4-FFF2-40B4-BE49-F238E27FC236}">
                <a16:creationId xmlns:a16="http://schemas.microsoft.com/office/drawing/2014/main" id="{5D27B669-3FB4-49A6-B2EA-CD972C5B348B}"/>
              </a:ext>
            </a:extLst>
          </p:cNvPr>
          <p:cNvSpPr>
            <a:spLocks noChangeArrowheads="1"/>
          </p:cNvSpPr>
          <p:nvPr/>
        </p:nvSpPr>
        <p:spPr bwMode="auto">
          <a:xfrm>
            <a:off x="4348163" y="19812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0"/>
              </a:spcBef>
              <a:buClrTx/>
              <a:buFontTx/>
              <a:buNone/>
            </a:pPr>
            <a:r>
              <a:rPr lang="en-US" altLang="en-US" sz="2400">
                <a:solidFill>
                  <a:schemeClr val="bg1"/>
                </a:solidFill>
              </a:rPr>
              <a:t>Ligatures</a:t>
            </a:r>
          </a:p>
        </p:txBody>
      </p:sp>
      <p:sp>
        <p:nvSpPr>
          <p:cNvPr id="30729" name="Rectangle 9">
            <a:extLst>
              <a:ext uri="{FF2B5EF4-FFF2-40B4-BE49-F238E27FC236}">
                <a16:creationId xmlns:a16="http://schemas.microsoft.com/office/drawing/2014/main" id="{98829641-E9B8-4275-A577-14A71ECF69CE}"/>
              </a:ext>
            </a:extLst>
          </p:cNvPr>
          <p:cNvSpPr>
            <a:spLocks noChangeArrowheads="1"/>
          </p:cNvSpPr>
          <p:nvPr/>
        </p:nvSpPr>
        <p:spPr bwMode="auto">
          <a:xfrm>
            <a:off x="4371975" y="3810000"/>
            <a:ext cx="4619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0"/>
              </a:spcBef>
              <a:buClrTx/>
              <a:buFontTx/>
              <a:buNone/>
            </a:pPr>
            <a:r>
              <a:rPr lang="en-US" altLang="en-US" sz="2400">
                <a:solidFill>
                  <a:schemeClr val="bg1"/>
                </a:solidFill>
              </a:rPr>
              <a:t>Upper and lower case numbers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23E67A1-27D5-4F6A-9EC9-233F5D1EE400}"/>
              </a:ext>
            </a:extLst>
          </p:cNvPr>
          <p:cNvSpPr>
            <a:spLocks noGrp="1" noRot="1" noChangeArrowheads="1"/>
          </p:cNvSpPr>
          <p:nvPr>
            <p:ph type="title"/>
          </p:nvPr>
        </p:nvSpPr>
        <p:spPr/>
        <p:txBody>
          <a:bodyPr/>
          <a:lstStyle/>
          <a:p>
            <a:pPr eaLnBrk="1" hangingPunct="1"/>
            <a:r>
              <a:rPr lang="en-US" altLang="en-US"/>
              <a:t>Proper Quotes</a:t>
            </a:r>
          </a:p>
        </p:txBody>
      </p:sp>
      <p:sp>
        <p:nvSpPr>
          <p:cNvPr id="32771" name="Rectangle 3">
            <a:extLst>
              <a:ext uri="{FF2B5EF4-FFF2-40B4-BE49-F238E27FC236}">
                <a16:creationId xmlns:a16="http://schemas.microsoft.com/office/drawing/2014/main" id="{93A37E87-7347-44BB-BC7F-438D77AC0C68}"/>
              </a:ext>
            </a:extLst>
          </p:cNvPr>
          <p:cNvSpPr>
            <a:spLocks noGrp="1" noRot="1" noChangeArrowheads="1"/>
          </p:cNvSpPr>
          <p:nvPr>
            <p:ph type="body" idx="1"/>
          </p:nvPr>
        </p:nvSpPr>
        <p:spPr>
          <a:xfrm>
            <a:off x="685800" y="1600200"/>
            <a:ext cx="7848600" cy="3048000"/>
          </a:xfrm>
        </p:spPr>
        <p:txBody>
          <a:bodyPr/>
          <a:lstStyle/>
          <a:p>
            <a:pPr eaLnBrk="1" hangingPunct="1">
              <a:lnSpc>
                <a:spcPct val="90000"/>
              </a:lnSpc>
            </a:pPr>
            <a:r>
              <a:rPr lang="en-US" altLang="en-US" sz="2400"/>
              <a:t>Distinguishing open from close makes reading easier</a:t>
            </a:r>
          </a:p>
          <a:p>
            <a:pPr eaLnBrk="1" hangingPunct="1">
              <a:lnSpc>
                <a:spcPct val="90000"/>
              </a:lnSpc>
            </a:pPr>
            <a:r>
              <a:rPr lang="en-US" altLang="en-US" sz="2400"/>
              <a:t>Tags in </a:t>
            </a:r>
            <a:r>
              <a:rPr lang="en-US" altLang="en-US" sz="2100"/>
              <a:t>HTML</a:t>
            </a:r>
            <a:r>
              <a:rPr lang="en-US" altLang="en-US" sz="2400"/>
              <a:t> have open and close, e.g., &lt;html&gt; as opposed to |html|</a:t>
            </a:r>
          </a:p>
          <a:p>
            <a:pPr eaLnBrk="1" hangingPunct="1">
              <a:lnSpc>
                <a:spcPct val="90000"/>
              </a:lnSpc>
            </a:pPr>
            <a:r>
              <a:rPr lang="en-US" altLang="en-US" sz="2400"/>
              <a:t>Spanish has open and close exclamation, question mark, e.g., ¡hay caramba!, ¿que pasa?</a:t>
            </a:r>
          </a:p>
          <a:p>
            <a:pPr eaLnBrk="1" hangingPunct="1">
              <a:lnSpc>
                <a:spcPct val="90000"/>
              </a:lnSpc>
            </a:pPr>
            <a:r>
              <a:rPr lang="en-US" altLang="en-US" sz="2400"/>
              <a:t>Quotes “ ” have open and close too</a:t>
            </a:r>
          </a:p>
        </p:txBody>
      </p:sp>
      <p:grpSp>
        <p:nvGrpSpPr>
          <p:cNvPr id="32772" name="Group 4">
            <a:extLst>
              <a:ext uri="{FF2B5EF4-FFF2-40B4-BE49-F238E27FC236}">
                <a16:creationId xmlns:a16="http://schemas.microsoft.com/office/drawing/2014/main" id="{7A55F8FB-74A1-4155-8417-8ED043F68784}"/>
              </a:ext>
            </a:extLst>
          </p:cNvPr>
          <p:cNvGrpSpPr>
            <a:grpSpLocks/>
          </p:cNvGrpSpPr>
          <p:nvPr/>
        </p:nvGrpSpPr>
        <p:grpSpPr bwMode="auto">
          <a:xfrm>
            <a:off x="762000" y="4573588"/>
            <a:ext cx="3810000" cy="1981200"/>
            <a:chOff x="480" y="2880"/>
            <a:chExt cx="2400" cy="1248"/>
          </a:xfrm>
        </p:grpSpPr>
        <p:sp>
          <p:nvSpPr>
            <p:cNvPr id="32774" name="Rectangle 5">
              <a:extLst>
                <a:ext uri="{FF2B5EF4-FFF2-40B4-BE49-F238E27FC236}">
                  <a16:creationId xmlns:a16="http://schemas.microsoft.com/office/drawing/2014/main" id="{DCBC6EBB-6702-4C85-B6A8-6BCD7BFE24CB}"/>
                </a:ext>
              </a:extLst>
            </p:cNvPr>
            <p:cNvSpPr>
              <a:spLocks noChangeArrowheads="1"/>
            </p:cNvSpPr>
            <p:nvPr/>
          </p:nvSpPr>
          <p:spPr bwMode="auto">
            <a:xfrm>
              <a:off x="480" y="2880"/>
              <a:ext cx="2400" cy="124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32775" name="Picture 6" descr="quotes">
              <a:extLst>
                <a:ext uri="{FF2B5EF4-FFF2-40B4-BE49-F238E27FC236}">
                  <a16:creationId xmlns:a16="http://schemas.microsoft.com/office/drawing/2014/main" id="{CFBC2BE7-78CF-4670-B739-004844C2F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943"/>
              <a:ext cx="1776" cy="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3" name="Text Box 7">
            <a:extLst>
              <a:ext uri="{FF2B5EF4-FFF2-40B4-BE49-F238E27FC236}">
                <a16:creationId xmlns:a16="http://schemas.microsoft.com/office/drawing/2014/main" id="{BFEAADDC-5083-4291-8685-0A1D4675A773}"/>
              </a:ext>
            </a:extLst>
          </p:cNvPr>
          <p:cNvSpPr txBox="1">
            <a:spLocks noChangeArrowheads="1"/>
          </p:cNvSpPr>
          <p:nvPr/>
        </p:nvSpPr>
        <p:spPr bwMode="auto">
          <a:xfrm>
            <a:off x="4800600" y="4762500"/>
            <a:ext cx="41910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tabLst>
                <a:tab pos="1027113" algn="l"/>
                <a:tab pos="1254125" algn="l"/>
              </a:tabLst>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tabLst>
                <a:tab pos="1027113" algn="l"/>
                <a:tab pos="1254125" algn="l"/>
              </a:tabLst>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tabLst>
                <a:tab pos="1027113" algn="l"/>
                <a:tab pos="1254125" algn="l"/>
              </a:tabLst>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tabLst>
                <a:tab pos="1027113" algn="l"/>
                <a:tab pos="1254125" algn="l"/>
              </a:tabLst>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tabLst>
                <a:tab pos="1027113" algn="l"/>
                <a:tab pos="1254125" algn="l"/>
              </a:tabLst>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9pPr>
          </a:lstStyle>
          <a:p>
            <a:pPr eaLnBrk="1" hangingPunct="1">
              <a:spcBef>
                <a:spcPct val="50000"/>
              </a:spcBef>
              <a:buClrTx/>
              <a:buFontTx/>
              <a:buNone/>
            </a:pPr>
            <a:r>
              <a:rPr lang="en-US" altLang="en-US" sz="1800">
                <a:latin typeface="Georgia" panose="02040502050405020303" pitchFamily="18" charset="0"/>
              </a:rPr>
              <a:t>Quotes in HTML</a:t>
            </a:r>
          </a:p>
          <a:p>
            <a:pPr eaLnBrk="1" hangingPunct="1">
              <a:spcBef>
                <a:spcPct val="50000"/>
              </a:spcBef>
              <a:buClrTx/>
              <a:buFontTx/>
              <a:buNone/>
            </a:pPr>
            <a:r>
              <a:rPr lang="en-US" altLang="en-US" sz="1800" b="0">
                <a:latin typeface="Georgia" panose="02040502050405020303" pitchFamily="18" charset="0"/>
              </a:rPr>
              <a:t>&amp;#8220;	“	Left Double Quotation </a:t>
            </a:r>
            <a:br>
              <a:rPr lang="en-US" altLang="en-US" sz="1800" b="0">
                <a:latin typeface="Georgia" panose="02040502050405020303" pitchFamily="18" charset="0"/>
              </a:rPr>
            </a:br>
            <a:r>
              <a:rPr lang="en-US" altLang="en-US" sz="1800" b="0">
                <a:latin typeface="Georgia" panose="02040502050405020303" pitchFamily="18" charset="0"/>
              </a:rPr>
              <a:t>&amp;#8221;	”	Right Double Quotation</a:t>
            </a:r>
            <a:br>
              <a:rPr lang="en-US" altLang="en-US" sz="1800" b="0">
                <a:latin typeface="Georgia" panose="02040502050405020303" pitchFamily="18" charset="0"/>
              </a:rPr>
            </a:br>
            <a:r>
              <a:rPr lang="en-US" altLang="en-US" sz="1800" b="0">
                <a:latin typeface="Georgia" panose="02040502050405020303" pitchFamily="18" charset="0"/>
              </a:rPr>
              <a:t>&amp;#8216;   ‘	Left Single Quotation</a:t>
            </a:r>
            <a:br>
              <a:rPr lang="en-US" altLang="en-US" sz="1800" b="0">
                <a:latin typeface="Georgia" panose="02040502050405020303" pitchFamily="18" charset="0"/>
              </a:rPr>
            </a:br>
            <a:r>
              <a:rPr lang="en-US" altLang="en-US" sz="1800" b="0">
                <a:latin typeface="Georgia" panose="02040502050405020303" pitchFamily="18" charset="0"/>
              </a:rPr>
              <a:t>&amp;#8217;   ’	Right Single Quotation </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eco">
            <a:extLst>
              <a:ext uri="{FF2B5EF4-FFF2-40B4-BE49-F238E27FC236}">
                <a16:creationId xmlns:a16="http://schemas.microsoft.com/office/drawing/2014/main" id="{76AF5DEF-31EC-453C-9CC9-7135103AF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0"/>
            <a:ext cx="6854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9B789B9-57BD-4FA2-B1D1-5A52C6F87D82}"/>
              </a:ext>
            </a:extLst>
          </p:cNvPr>
          <p:cNvSpPr>
            <a:spLocks noGrp="1" noRot="1" noChangeArrowheads="1"/>
          </p:cNvSpPr>
          <p:nvPr>
            <p:ph type="title"/>
          </p:nvPr>
        </p:nvSpPr>
        <p:spPr>
          <a:xfrm>
            <a:off x="381000" y="838200"/>
            <a:ext cx="8385175" cy="1022350"/>
          </a:xfrm>
        </p:spPr>
        <p:txBody>
          <a:bodyPr/>
          <a:lstStyle/>
          <a:p>
            <a:pPr eaLnBrk="1" hangingPunct="1"/>
            <a:r>
              <a:rPr lang="en-US" altLang="en-US"/>
              <a:t>Asymmetric Typography</a:t>
            </a:r>
          </a:p>
        </p:txBody>
      </p:sp>
      <p:sp>
        <p:nvSpPr>
          <p:cNvPr id="36867" name="Text Box 3">
            <a:extLst>
              <a:ext uri="{FF2B5EF4-FFF2-40B4-BE49-F238E27FC236}">
                <a16:creationId xmlns:a16="http://schemas.microsoft.com/office/drawing/2014/main" id="{58408C09-F87B-4FCB-907B-8FD24F90A284}"/>
              </a:ext>
            </a:extLst>
          </p:cNvPr>
          <p:cNvSpPr txBox="1">
            <a:spLocks noChangeArrowheads="1"/>
          </p:cNvSpPr>
          <p:nvPr/>
        </p:nvSpPr>
        <p:spPr bwMode="auto">
          <a:xfrm>
            <a:off x="381000" y="5105400"/>
            <a:ext cx="3657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700"/>
              <a:t>How blocks used to be arranged in magazines. </a:t>
            </a:r>
            <a:r>
              <a:rPr lang="en-US" altLang="en-US" sz="1700" b="0"/>
              <a:t>Schematic, thoughtless centering of blocks</a:t>
            </a:r>
            <a:r>
              <a:rPr lang="en-US" altLang="en-US" sz="1700"/>
              <a:t> </a:t>
            </a:r>
            <a:br>
              <a:rPr lang="en-US" altLang="en-US" sz="1700"/>
            </a:br>
            <a:r>
              <a:rPr lang="en-US" altLang="en-US" sz="1700"/>
              <a:t>(= ugly).</a:t>
            </a:r>
          </a:p>
        </p:txBody>
      </p:sp>
      <p:sp>
        <p:nvSpPr>
          <p:cNvPr id="36868" name="Text Box 4">
            <a:extLst>
              <a:ext uri="{FF2B5EF4-FFF2-40B4-BE49-F238E27FC236}">
                <a16:creationId xmlns:a16="http://schemas.microsoft.com/office/drawing/2014/main" id="{9B80C892-15C2-4761-BAD5-846086B8CE64}"/>
              </a:ext>
            </a:extLst>
          </p:cNvPr>
          <p:cNvSpPr txBox="1">
            <a:spLocks noChangeArrowheads="1"/>
          </p:cNvSpPr>
          <p:nvPr/>
        </p:nvSpPr>
        <p:spPr bwMode="auto">
          <a:xfrm>
            <a:off x="4648200" y="5105400"/>
            <a:ext cx="3657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700"/>
              <a:t>The same blocks, correctly arranged in the same type-area. </a:t>
            </a:r>
            <a:r>
              <a:rPr lang="en-US" altLang="en-US" sz="1700" b="0"/>
              <a:t>Constructive, meaningful, and economical</a:t>
            </a:r>
            <a:r>
              <a:rPr lang="en-US" altLang="en-US" sz="1700"/>
              <a:t> (= beautiful).</a:t>
            </a:r>
          </a:p>
        </p:txBody>
      </p:sp>
      <p:sp>
        <p:nvSpPr>
          <p:cNvPr id="36869" name="Text Box 5">
            <a:extLst>
              <a:ext uri="{FF2B5EF4-FFF2-40B4-BE49-F238E27FC236}">
                <a16:creationId xmlns:a16="http://schemas.microsoft.com/office/drawing/2014/main" id="{079A9CB4-41BF-4572-992B-CE1A2E2B6027}"/>
              </a:ext>
            </a:extLst>
          </p:cNvPr>
          <p:cNvSpPr txBox="1">
            <a:spLocks noChangeArrowheads="1"/>
          </p:cNvSpPr>
          <p:nvPr/>
        </p:nvSpPr>
        <p:spPr bwMode="auto">
          <a:xfrm>
            <a:off x="473075" y="204788"/>
            <a:ext cx="3581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2100">
                <a:solidFill>
                  <a:schemeClr val="bg2"/>
                </a:solidFill>
              </a:rPr>
              <a:t>J A N   T S C H I C H O L D</a:t>
            </a:r>
          </a:p>
        </p:txBody>
      </p:sp>
      <p:pic>
        <p:nvPicPr>
          <p:cNvPr id="36870" name="Picture 6" descr="asymmetric">
            <a:extLst>
              <a:ext uri="{FF2B5EF4-FFF2-40B4-BE49-F238E27FC236}">
                <a16:creationId xmlns:a16="http://schemas.microsoft.com/office/drawing/2014/main" id="{566EDD96-3D41-4819-B014-8FBF967C8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074863"/>
            <a:ext cx="4114800" cy="28305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6871" name="Picture 7" descr="symmetric">
            <a:extLst>
              <a:ext uri="{FF2B5EF4-FFF2-40B4-BE49-F238E27FC236}">
                <a16:creationId xmlns:a16="http://schemas.microsoft.com/office/drawing/2014/main" id="{CE856CE8-EE09-4D7D-9FB2-2212E50DF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16" b="5354"/>
          <a:stretch>
            <a:fillRect/>
          </a:stretch>
        </p:blipFill>
        <p:spPr bwMode="auto">
          <a:xfrm>
            <a:off x="304800" y="2057400"/>
            <a:ext cx="411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6048034-A6AA-445A-BFAF-4272251BBDFA}"/>
              </a:ext>
            </a:extLst>
          </p:cNvPr>
          <p:cNvSpPr>
            <a:spLocks noGrp="1" noRot="1" noChangeArrowheads="1"/>
          </p:cNvSpPr>
          <p:nvPr>
            <p:ph type="title"/>
          </p:nvPr>
        </p:nvSpPr>
        <p:spPr/>
        <p:txBody>
          <a:bodyPr/>
          <a:lstStyle/>
          <a:p>
            <a:pPr eaLnBrk="1" hangingPunct="1"/>
            <a:r>
              <a:rPr lang="en-US" altLang="en-US" dirty="0"/>
              <a:t>Some Starting Points	</a:t>
            </a:r>
          </a:p>
        </p:txBody>
      </p:sp>
      <p:sp>
        <p:nvSpPr>
          <p:cNvPr id="38915" name="Rectangle 3">
            <a:extLst>
              <a:ext uri="{FF2B5EF4-FFF2-40B4-BE49-F238E27FC236}">
                <a16:creationId xmlns:a16="http://schemas.microsoft.com/office/drawing/2014/main" id="{B437C471-7607-46EA-90F7-3CD9A8DE71D8}"/>
              </a:ext>
            </a:extLst>
          </p:cNvPr>
          <p:cNvSpPr>
            <a:spLocks noGrp="1" noRot="1" noChangeArrowheads="1"/>
          </p:cNvSpPr>
          <p:nvPr>
            <p:ph type="body" idx="1"/>
          </p:nvPr>
        </p:nvSpPr>
        <p:spPr/>
        <p:txBody>
          <a:bodyPr/>
          <a:lstStyle/>
          <a:p>
            <a:pPr eaLnBrk="1" hangingPunct="1"/>
            <a:r>
              <a:rPr lang="en-US" altLang="en-US" dirty="0"/>
              <a:t>Gather materials you find successful</a:t>
            </a:r>
          </a:p>
          <a:p>
            <a:pPr lvl="1" eaLnBrk="1" hangingPunct="1"/>
            <a:r>
              <a:rPr lang="en-US" altLang="en-US" dirty="0"/>
              <a:t>Could be from a very different domain</a:t>
            </a:r>
          </a:p>
          <a:p>
            <a:pPr lvl="1" eaLnBrk="1" hangingPunct="1"/>
            <a:r>
              <a:rPr lang="en-US" altLang="en-US" dirty="0"/>
              <a:t>“Good artists borrow, great artists steal” - Picasso</a:t>
            </a:r>
          </a:p>
          <a:p>
            <a:pPr eaLnBrk="1" hangingPunct="1"/>
            <a:r>
              <a:rPr lang="en-US" altLang="en-US" dirty="0"/>
              <a:t>Include visual design professionals in the iterative design cycle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9D87272-AC67-4878-B550-DEB9C615ED90}"/>
              </a:ext>
            </a:extLst>
          </p:cNvPr>
          <p:cNvSpPr>
            <a:spLocks noGrp="1" noRot="1" noChangeArrowheads="1"/>
          </p:cNvSpPr>
          <p:nvPr>
            <p:ph type="title"/>
          </p:nvPr>
        </p:nvSpPr>
        <p:spPr>
          <a:xfrm>
            <a:off x="228600" y="152400"/>
            <a:ext cx="5029200" cy="879475"/>
          </a:xfrm>
        </p:spPr>
        <p:txBody>
          <a:bodyPr/>
          <a:lstStyle/>
          <a:p>
            <a:pPr eaLnBrk="1" hangingPunct="1"/>
            <a:r>
              <a:rPr lang="en-US" altLang="en-US" sz="2800" dirty="0"/>
              <a:t>Cartography -</a:t>
            </a:r>
            <a:br>
              <a:rPr lang="en-US" altLang="en-US" sz="2800" dirty="0"/>
            </a:br>
            <a:r>
              <a:rPr lang="en-US" altLang="en-US" sz="2800" dirty="0"/>
              <a:t>Color: Edward Tufte</a:t>
            </a:r>
          </a:p>
        </p:txBody>
      </p:sp>
      <p:sp>
        <p:nvSpPr>
          <p:cNvPr id="16387" name="Text Box 3">
            <a:extLst>
              <a:ext uri="{FF2B5EF4-FFF2-40B4-BE49-F238E27FC236}">
                <a16:creationId xmlns:a16="http://schemas.microsoft.com/office/drawing/2014/main" id="{5D8F72E8-3974-4349-B5A9-76EE56E2E7ED}"/>
              </a:ext>
            </a:extLst>
          </p:cNvPr>
          <p:cNvSpPr txBox="1">
            <a:spLocks noChangeArrowheads="1"/>
          </p:cNvSpPr>
          <p:nvPr/>
        </p:nvSpPr>
        <p:spPr bwMode="auto">
          <a:xfrm>
            <a:off x="0" y="4648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eaLnBrk="1" hangingPunct="1">
              <a:spcBef>
                <a:spcPct val="0"/>
              </a:spcBef>
              <a:buClrTx/>
              <a:buFontTx/>
              <a:buNone/>
            </a:pPr>
            <a:r>
              <a:rPr lang="en-US" altLang="en-US" sz="2400" b="0">
                <a:latin typeface="Times New Roman" panose="02020603050405020304" pitchFamily="18" charset="0"/>
              </a:rPr>
              <a:t>IMAGE REMOVED</a:t>
            </a:r>
          </a:p>
        </p:txBody>
      </p:sp>
      <p:pic>
        <p:nvPicPr>
          <p:cNvPr id="16388" name="Picture 4" descr="map2">
            <a:extLst>
              <a:ext uri="{FF2B5EF4-FFF2-40B4-BE49-F238E27FC236}">
                <a16:creationId xmlns:a16="http://schemas.microsoft.com/office/drawing/2014/main" id="{DFD5D766-A42F-44FE-A69B-3A00FADCE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8075"/>
            <a:ext cx="89154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scale2">
            <a:extLst>
              <a:ext uri="{FF2B5EF4-FFF2-40B4-BE49-F238E27FC236}">
                <a16:creationId xmlns:a16="http://schemas.microsoft.com/office/drawing/2014/main" id="{2C26414F-107E-42D9-81BB-850FE6027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890" t="1678" r="1964" b="2014"/>
          <a:stretch>
            <a:fillRect/>
          </a:stretch>
        </p:blipFill>
        <p:spPr bwMode="auto">
          <a:xfrm>
            <a:off x="6997700" y="4235450"/>
            <a:ext cx="2146300" cy="2622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08655CBF-CCE3-4CFF-B755-EC013C6F6A9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9F1831E5-B68A-45F9-A0D5-F2C88F6FAD1A}" type="slidenum">
              <a:rPr lang="ko-KR" altLang="en-US" sz="1800" smtClean="0">
                <a:ea typeface="Gulim" panose="020B0503020000020004" pitchFamily="34" charset="-127"/>
              </a:rPr>
              <a:pPr>
                <a:spcBef>
                  <a:spcPct val="0"/>
                </a:spcBef>
                <a:buClrTx/>
                <a:buFontTx/>
                <a:buNone/>
              </a:pPr>
              <a:t>20</a:t>
            </a:fld>
            <a:endParaRPr lang="en-US" altLang="ko-KR" sz="1800">
              <a:ea typeface="Gulim" panose="020B0503020000020004" pitchFamily="34" charset="-127"/>
            </a:endParaRPr>
          </a:p>
        </p:txBody>
      </p:sp>
      <p:pic>
        <p:nvPicPr>
          <p:cNvPr id="40963" name="Picture 2" descr="Space Shuttle Challenger">
            <a:hlinkClick r:id="rId3" tooltip="Space Shuttle Challenger"/>
            <a:extLst>
              <a:ext uri="{FF2B5EF4-FFF2-40B4-BE49-F238E27FC236}">
                <a16:creationId xmlns:a16="http://schemas.microsoft.com/office/drawing/2014/main" id="{92999085-8E49-47BD-85B7-618129C4A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57" t="832" r="2904"/>
          <a:stretch>
            <a:fillRect/>
          </a:stretch>
        </p:blipFill>
        <p:spPr bwMode="auto">
          <a:xfrm>
            <a:off x="2840038" y="76200"/>
            <a:ext cx="2887662"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664E398D-CEF8-4ED7-956E-A13A4DA4346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8E6F4487-3C49-4EC6-A81D-E4658F6486C9}" type="slidenum">
              <a:rPr lang="ko-KR" altLang="en-US" sz="1800" smtClean="0">
                <a:ea typeface="Gulim" panose="020B0503020000020004" pitchFamily="34" charset="-127"/>
              </a:rPr>
              <a:pPr>
                <a:spcBef>
                  <a:spcPct val="0"/>
                </a:spcBef>
                <a:buClrTx/>
                <a:buFontTx/>
                <a:buNone/>
              </a:pPr>
              <a:t>21</a:t>
            </a:fld>
            <a:endParaRPr lang="en-US" altLang="ko-KR" sz="1800">
              <a:ea typeface="Gulim" panose="020B0503020000020004" pitchFamily="34" charset="-127"/>
            </a:endParaRPr>
          </a:p>
        </p:txBody>
      </p:sp>
      <p:sp>
        <p:nvSpPr>
          <p:cNvPr id="43011" name="Rectangle 2">
            <a:extLst>
              <a:ext uri="{FF2B5EF4-FFF2-40B4-BE49-F238E27FC236}">
                <a16:creationId xmlns:a16="http://schemas.microsoft.com/office/drawing/2014/main" id="{A8269300-A9DA-4BB0-B0B7-23EEECB77C82}"/>
              </a:ext>
            </a:extLst>
          </p:cNvPr>
          <p:cNvSpPr>
            <a:spLocks noGrp="1" noRot="1" noChangeArrowheads="1"/>
          </p:cNvSpPr>
          <p:nvPr>
            <p:ph type="title"/>
          </p:nvPr>
        </p:nvSpPr>
        <p:spPr/>
        <p:txBody>
          <a:bodyPr/>
          <a:lstStyle/>
          <a:p>
            <a:r>
              <a:rPr lang="en-US" altLang="en-US"/>
              <a:t>Challenger Disaster</a:t>
            </a:r>
          </a:p>
        </p:txBody>
      </p:sp>
      <p:pic>
        <p:nvPicPr>
          <p:cNvPr id="43012" name="Picture 3" descr="ch1">
            <a:extLst>
              <a:ext uri="{FF2B5EF4-FFF2-40B4-BE49-F238E27FC236}">
                <a16:creationId xmlns:a16="http://schemas.microsoft.com/office/drawing/2014/main" id="{F7E1CDED-4650-4009-BBC4-4E1CAAE4E7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606550"/>
            <a:ext cx="8382000" cy="3943350"/>
          </a:xfrm>
        </p:spPr>
      </p:pic>
      <p:sp>
        <p:nvSpPr>
          <p:cNvPr id="43013" name="Text Box 4">
            <a:extLst>
              <a:ext uri="{FF2B5EF4-FFF2-40B4-BE49-F238E27FC236}">
                <a16:creationId xmlns:a16="http://schemas.microsoft.com/office/drawing/2014/main" id="{7027E028-80E7-44B1-97B5-B4130DFDE3DA}"/>
              </a:ext>
            </a:extLst>
          </p:cNvPr>
          <p:cNvSpPr txBox="1">
            <a:spLocks noChangeArrowheads="1"/>
          </p:cNvSpPr>
          <p:nvPr/>
        </p:nvSpPr>
        <p:spPr bwMode="auto">
          <a:xfrm>
            <a:off x="990600" y="5791200"/>
            <a:ext cx="6513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1 of 13 pages of material faxed to NASA by Morton Thiokol</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a:extLst>
              <a:ext uri="{FF2B5EF4-FFF2-40B4-BE49-F238E27FC236}">
                <a16:creationId xmlns:a16="http://schemas.microsoft.com/office/drawing/2014/main" id="{26D5F939-CDF4-450D-ACB2-09812967AEB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6B622588-22F9-4010-B93B-29A1E6E2B4A5}" type="slidenum">
              <a:rPr lang="ko-KR" altLang="en-US" sz="1800" smtClean="0">
                <a:ea typeface="Gulim" panose="020B0503020000020004" pitchFamily="34" charset="-127"/>
              </a:rPr>
              <a:pPr>
                <a:spcBef>
                  <a:spcPct val="0"/>
                </a:spcBef>
                <a:buClrTx/>
                <a:buFontTx/>
                <a:buNone/>
              </a:pPr>
              <a:t>22</a:t>
            </a:fld>
            <a:endParaRPr lang="en-US" altLang="ko-KR" sz="1800">
              <a:ea typeface="Gulim" panose="020B0503020000020004" pitchFamily="34" charset="-127"/>
            </a:endParaRPr>
          </a:p>
        </p:txBody>
      </p:sp>
      <p:sp>
        <p:nvSpPr>
          <p:cNvPr id="45059" name="Rectangle 2">
            <a:extLst>
              <a:ext uri="{FF2B5EF4-FFF2-40B4-BE49-F238E27FC236}">
                <a16:creationId xmlns:a16="http://schemas.microsoft.com/office/drawing/2014/main" id="{4134A487-9462-4C79-95AD-5A23F00EBD77}"/>
              </a:ext>
            </a:extLst>
          </p:cNvPr>
          <p:cNvSpPr>
            <a:spLocks noGrp="1" noRot="1" noChangeArrowheads="1"/>
          </p:cNvSpPr>
          <p:nvPr>
            <p:ph type="title"/>
          </p:nvPr>
        </p:nvSpPr>
        <p:spPr/>
        <p:txBody>
          <a:bodyPr/>
          <a:lstStyle/>
          <a:p>
            <a:r>
              <a:rPr lang="en-US" altLang="en-US"/>
              <a:t>Challenger Disaster</a:t>
            </a:r>
          </a:p>
        </p:txBody>
      </p:sp>
      <p:pic>
        <p:nvPicPr>
          <p:cNvPr id="45060" name="Picture 3" descr="ch2">
            <a:extLst>
              <a:ext uri="{FF2B5EF4-FFF2-40B4-BE49-F238E27FC236}">
                <a16:creationId xmlns:a16="http://schemas.microsoft.com/office/drawing/2014/main" id="{BB1A679A-CCC6-4399-B75B-294AE5549BA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28600" y="2074863"/>
            <a:ext cx="8616950" cy="2878137"/>
          </a:xfrm>
        </p:spPr>
      </p:pic>
      <p:sp>
        <p:nvSpPr>
          <p:cNvPr id="45061" name="Text Box 4">
            <a:extLst>
              <a:ext uri="{FF2B5EF4-FFF2-40B4-BE49-F238E27FC236}">
                <a16:creationId xmlns:a16="http://schemas.microsoft.com/office/drawing/2014/main" id="{276DB483-BD94-404C-A3D9-B8C86581AC51}"/>
              </a:ext>
            </a:extLst>
          </p:cNvPr>
          <p:cNvSpPr txBox="1">
            <a:spLocks noChangeArrowheads="1"/>
          </p:cNvSpPr>
          <p:nvPr/>
        </p:nvSpPr>
        <p:spPr bwMode="auto">
          <a:xfrm>
            <a:off x="0" y="5181600"/>
            <a:ext cx="6513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1 of 13 pages of material faxed to NASA by Morton Thiokol</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a:extLst>
              <a:ext uri="{FF2B5EF4-FFF2-40B4-BE49-F238E27FC236}">
                <a16:creationId xmlns:a16="http://schemas.microsoft.com/office/drawing/2014/main" id="{E601877D-A8C1-4C80-8A11-99A4B447B60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F153A35A-C9C6-4A7A-B218-8F8C20D991E2}" type="slidenum">
              <a:rPr lang="ko-KR" altLang="en-US" sz="1800" smtClean="0">
                <a:ea typeface="Gulim" panose="020B0503020000020004" pitchFamily="34" charset="-127"/>
              </a:rPr>
              <a:pPr>
                <a:spcBef>
                  <a:spcPct val="0"/>
                </a:spcBef>
                <a:buClrTx/>
                <a:buFontTx/>
                <a:buNone/>
              </a:pPr>
              <a:t>23</a:t>
            </a:fld>
            <a:endParaRPr lang="en-US" altLang="ko-KR" sz="1800">
              <a:ea typeface="Gulim" panose="020B0503020000020004" pitchFamily="34" charset="-127"/>
            </a:endParaRPr>
          </a:p>
        </p:txBody>
      </p:sp>
      <p:sp>
        <p:nvSpPr>
          <p:cNvPr id="47107" name="Rectangle 2">
            <a:extLst>
              <a:ext uri="{FF2B5EF4-FFF2-40B4-BE49-F238E27FC236}">
                <a16:creationId xmlns:a16="http://schemas.microsoft.com/office/drawing/2014/main" id="{87DDCE68-6240-4F90-8597-07D3B6A10739}"/>
              </a:ext>
            </a:extLst>
          </p:cNvPr>
          <p:cNvSpPr>
            <a:spLocks noGrp="1" noRot="1" noChangeArrowheads="1"/>
          </p:cNvSpPr>
          <p:nvPr>
            <p:ph type="title"/>
          </p:nvPr>
        </p:nvSpPr>
        <p:spPr/>
        <p:txBody>
          <a:bodyPr/>
          <a:lstStyle/>
          <a:p>
            <a:r>
              <a:rPr lang="en-US" altLang="en-US"/>
              <a:t>Challenger Disaster</a:t>
            </a:r>
          </a:p>
        </p:txBody>
      </p:sp>
      <p:sp>
        <p:nvSpPr>
          <p:cNvPr id="47108" name="Text Box 3">
            <a:extLst>
              <a:ext uri="{FF2B5EF4-FFF2-40B4-BE49-F238E27FC236}">
                <a16:creationId xmlns:a16="http://schemas.microsoft.com/office/drawing/2014/main" id="{96F58495-4940-42AE-9EB3-412BD3599A8D}"/>
              </a:ext>
            </a:extLst>
          </p:cNvPr>
          <p:cNvSpPr txBox="1">
            <a:spLocks noChangeArrowheads="1"/>
          </p:cNvSpPr>
          <p:nvPr/>
        </p:nvSpPr>
        <p:spPr bwMode="auto">
          <a:xfrm>
            <a:off x="1100138" y="6249988"/>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E. Tufte, pp. 46-47 , Visual Explanations</a:t>
            </a:r>
          </a:p>
        </p:txBody>
      </p:sp>
      <p:pic>
        <p:nvPicPr>
          <p:cNvPr id="47109" name="Picture 4" descr="tufte_rockets">
            <a:extLst>
              <a:ext uri="{FF2B5EF4-FFF2-40B4-BE49-F238E27FC236}">
                <a16:creationId xmlns:a16="http://schemas.microsoft.com/office/drawing/2014/main" id="{BFBE4917-F547-4528-B71B-FB8801844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57325"/>
            <a:ext cx="59436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5" descr="tufte_rockets_legend">
            <a:extLst>
              <a:ext uri="{FF2B5EF4-FFF2-40B4-BE49-F238E27FC236}">
                <a16:creationId xmlns:a16="http://schemas.microsoft.com/office/drawing/2014/main" id="{73F0A2C0-C813-46C9-BE13-619D69E09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057400"/>
            <a:ext cx="16446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2">
            <a:extLst>
              <a:ext uri="{FF2B5EF4-FFF2-40B4-BE49-F238E27FC236}">
                <a16:creationId xmlns:a16="http://schemas.microsoft.com/office/drawing/2014/main" id="{F798A813-C28C-412E-A831-8175E90290E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91FE58C-AD4E-4175-A654-63BB18A151ED}" type="slidenum">
              <a:rPr lang="ko-KR" altLang="en-US" sz="1800" smtClean="0">
                <a:ea typeface="Gulim" panose="020B0503020000020004" pitchFamily="34" charset="-127"/>
              </a:rPr>
              <a:pPr>
                <a:spcBef>
                  <a:spcPct val="0"/>
                </a:spcBef>
                <a:buClrTx/>
                <a:buFontTx/>
                <a:buNone/>
              </a:pPr>
              <a:t>24</a:t>
            </a:fld>
            <a:endParaRPr lang="en-US" altLang="ko-KR" sz="1800">
              <a:ea typeface="Gulim" panose="020B0503020000020004" pitchFamily="34" charset="-127"/>
            </a:endParaRPr>
          </a:p>
        </p:txBody>
      </p:sp>
      <p:sp>
        <p:nvSpPr>
          <p:cNvPr id="49155" name="Rectangle 2">
            <a:extLst>
              <a:ext uri="{FF2B5EF4-FFF2-40B4-BE49-F238E27FC236}">
                <a16:creationId xmlns:a16="http://schemas.microsoft.com/office/drawing/2014/main" id="{DC676C40-6EA3-49E2-A4B1-6A344CE1F8D7}"/>
              </a:ext>
            </a:extLst>
          </p:cNvPr>
          <p:cNvSpPr>
            <a:spLocks noGrp="1" noRot="1" noChangeArrowheads="1"/>
          </p:cNvSpPr>
          <p:nvPr>
            <p:ph type="title"/>
          </p:nvPr>
        </p:nvSpPr>
        <p:spPr/>
        <p:txBody>
          <a:bodyPr/>
          <a:lstStyle/>
          <a:p>
            <a:r>
              <a:rPr lang="en-US" altLang="en-US"/>
              <a:t>Challenger Disaster</a:t>
            </a:r>
          </a:p>
        </p:txBody>
      </p:sp>
      <p:pic>
        <p:nvPicPr>
          <p:cNvPr id="49156" name="Picture 3" descr="o5">
            <a:extLst>
              <a:ext uri="{FF2B5EF4-FFF2-40B4-BE49-F238E27FC236}">
                <a16:creationId xmlns:a16="http://schemas.microsoft.com/office/drawing/2014/main" id="{94E89216-0F7A-415F-AB69-15AE52C68732}"/>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t="4071"/>
          <a:stretch>
            <a:fillRect/>
          </a:stretch>
        </p:blipFill>
        <p:spPr>
          <a:xfrm>
            <a:off x="533400" y="1371600"/>
            <a:ext cx="8226425" cy="1795463"/>
          </a:xfrm>
        </p:spPr>
      </p:pic>
      <p:pic>
        <p:nvPicPr>
          <p:cNvPr id="822276" name="Picture 4" descr="o2">
            <a:extLst>
              <a:ext uri="{FF2B5EF4-FFF2-40B4-BE49-F238E27FC236}">
                <a16:creationId xmlns:a16="http://schemas.microsoft.com/office/drawing/2014/main" id="{7F547EAE-B797-45FD-8ECE-7D399AD38600}"/>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533400" y="3352800"/>
            <a:ext cx="8229600" cy="2684463"/>
          </a:xfrm>
        </p:spPr>
      </p:pic>
      <p:sp>
        <p:nvSpPr>
          <p:cNvPr id="49158" name="Text Box 5">
            <a:extLst>
              <a:ext uri="{FF2B5EF4-FFF2-40B4-BE49-F238E27FC236}">
                <a16:creationId xmlns:a16="http://schemas.microsoft.com/office/drawing/2014/main" id="{FBD6ACA0-8DFA-4A36-94CF-AA46DAC66D4C}"/>
              </a:ext>
            </a:extLst>
          </p:cNvPr>
          <p:cNvSpPr txBox="1">
            <a:spLocks noChangeArrowheads="1"/>
          </p:cNvSpPr>
          <p:nvPr/>
        </p:nvSpPr>
        <p:spPr bwMode="auto">
          <a:xfrm>
            <a:off x="457200" y="6310313"/>
            <a:ext cx="5354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Redrawn by E. Tufte, p. 49 , Visual Explanations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22276"/>
                                        </p:tgtEl>
                                        <p:attrNameLst>
                                          <p:attrName>style.visibility</p:attrName>
                                        </p:attrNameLst>
                                      </p:cBhvr>
                                      <p:to>
                                        <p:strVal val="visible"/>
                                      </p:to>
                                    </p:set>
                                    <p:animEffect transition="in" filter="fade">
                                      <p:cBhvr>
                                        <p:cTn id="7" dur="500"/>
                                        <p:tgtEl>
                                          <p:spTgt spid="82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BF12D910-A34E-4A6C-B72F-F83FC7B08F0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BD11B10B-8A20-4D36-A4AF-C57C91E1575D}" type="slidenum">
              <a:rPr lang="ko-KR" altLang="en-US" sz="1800" smtClean="0">
                <a:ea typeface="Gulim" panose="020B0503020000020004" pitchFamily="34" charset="-127"/>
              </a:rPr>
              <a:pPr>
                <a:spcBef>
                  <a:spcPct val="0"/>
                </a:spcBef>
                <a:buClrTx/>
                <a:buFontTx/>
                <a:buNone/>
              </a:pPr>
              <a:t>25</a:t>
            </a:fld>
            <a:endParaRPr lang="en-US" altLang="ko-KR" sz="1800">
              <a:ea typeface="Gulim" panose="020B0503020000020004" pitchFamily="34" charset="-127"/>
            </a:endParaRPr>
          </a:p>
        </p:txBody>
      </p:sp>
      <p:sp>
        <p:nvSpPr>
          <p:cNvPr id="51203" name="Rectangle 2">
            <a:extLst>
              <a:ext uri="{FF2B5EF4-FFF2-40B4-BE49-F238E27FC236}">
                <a16:creationId xmlns:a16="http://schemas.microsoft.com/office/drawing/2014/main" id="{11A190A3-218D-4FD8-BF99-B2B9185A7A46}"/>
              </a:ext>
            </a:extLst>
          </p:cNvPr>
          <p:cNvSpPr>
            <a:spLocks noGrp="1" noRot="1" noChangeArrowheads="1"/>
          </p:cNvSpPr>
          <p:nvPr>
            <p:ph type="title"/>
          </p:nvPr>
        </p:nvSpPr>
        <p:spPr>
          <a:xfrm>
            <a:off x="457200" y="228600"/>
            <a:ext cx="8385175" cy="1022350"/>
          </a:xfrm>
        </p:spPr>
        <p:txBody>
          <a:bodyPr/>
          <a:lstStyle/>
          <a:p>
            <a:r>
              <a:rPr lang="en-US" altLang="en-US"/>
              <a:t>Functions of visualizations</a:t>
            </a:r>
          </a:p>
        </p:txBody>
      </p:sp>
      <p:sp>
        <p:nvSpPr>
          <p:cNvPr id="51204" name="Rectangle 3">
            <a:extLst>
              <a:ext uri="{FF2B5EF4-FFF2-40B4-BE49-F238E27FC236}">
                <a16:creationId xmlns:a16="http://schemas.microsoft.com/office/drawing/2014/main" id="{2D80065F-F908-4C68-9DC7-3EF80FF0F2B5}"/>
              </a:ext>
            </a:extLst>
          </p:cNvPr>
          <p:cNvSpPr>
            <a:spLocks noGrp="1" noRot="1" noChangeArrowheads="1"/>
          </p:cNvSpPr>
          <p:nvPr>
            <p:ph type="body" idx="1"/>
          </p:nvPr>
        </p:nvSpPr>
        <p:spPr>
          <a:xfrm>
            <a:off x="1143000" y="1905000"/>
            <a:ext cx="7315200" cy="4572000"/>
          </a:xfrm>
        </p:spPr>
        <p:txBody>
          <a:bodyPr/>
          <a:lstStyle/>
          <a:p>
            <a:pPr>
              <a:lnSpc>
                <a:spcPct val="80000"/>
              </a:lnSpc>
              <a:buFont typeface="Wingdings" panose="05000000000000000000" pitchFamily="2" charset="2"/>
              <a:buNone/>
            </a:pPr>
            <a:r>
              <a:rPr lang="en-US" altLang="en-US" sz="2500"/>
              <a:t>Communicate information to others</a:t>
            </a:r>
          </a:p>
          <a:p>
            <a:pPr>
              <a:lnSpc>
                <a:spcPct val="80000"/>
              </a:lnSpc>
              <a:buFont typeface="Wingdings" panose="05000000000000000000" pitchFamily="2" charset="2"/>
              <a:buNone/>
            </a:pPr>
            <a:r>
              <a:rPr lang="en-US" altLang="en-US" sz="2500"/>
              <a:t>	</a:t>
            </a:r>
            <a:r>
              <a:rPr lang="en-US" altLang="en-US" sz="2500">
                <a:solidFill>
                  <a:schemeClr val="tx2"/>
                </a:solidFill>
              </a:rPr>
              <a:t>Make a point</a:t>
            </a:r>
          </a:p>
          <a:p>
            <a:pPr>
              <a:lnSpc>
                <a:spcPct val="80000"/>
              </a:lnSpc>
              <a:buFont typeface="Wingdings" panose="05000000000000000000" pitchFamily="2" charset="2"/>
              <a:buNone/>
            </a:pPr>
            <a:r>
              <a:rPr lang="en-US" altLang="en-US" sz="2500">
                <a:solidFill>
                  <a:schemeClr val="tx2"/>
                </a:solidFill>
              </a:rPr>
              <a:t>	Tell a story</a:t>
            </a:r>
          </a:p>
          <a:p>
            <a:pPr>
              <a:lnSpc>
                <a:spcPct val="80000"/>
              </a:lnSpc>
              <a:buFont typeface="Wingdings" panose="05000000000000000000" pitchFamily="2" charset="2"/>
              <a:buNone/>
            </a:pPr>
            <a:r>
              <a:rPr lang="en-US" altLang="en-US" sz="2500"/>
              <a:t>Make decisions </a:t>
            </a:r>
          </a:p>
          <a:p>
            <a:pPr>
              <a:lnSpc>
                <a:spcPct val="80000"/>
              </a:lnSpc>
              <a:buFont typeface="Wingdings" panose="05000000000000000000" pitchFamily="2" charset="2"/>
              <a:buNone/>
            </a:pPr>
            <a:r>
              <a:rPr lang="en-US" altLang="en-US" sz="2500">
                <a:solidFill>
                  <a:schemeClr val="tx2"/>
                </a:solidFill>
              </a:rPr>
              <a:t>	Support analysis and reasoning</a:t>
            </a:r>
            <a:endParaRPr lang="en-US" altLang="en-US" sz="2500"/>
          </a:p>
          <a:p>
            <a:pPr>
              <a:lnSpc>
                <a:spcPct val="80000"/>
              </a:lnSpc>
              <a:buFont typeface="Wingdings" panose="05000000000000000000" pitchFamily="2" charset="2"/>
              <a:buNone/>
            </a:pPr>
            <a:r>
              <a:rPr lang="en-US" altLang="en-US" sz="2500"/>
              <a:t>Answer a question</a:t>
            </a:r>
          </a:p>
          <a:p>
            <a:pPr>
              <a:lnSpc>
                <a:spcPct val="80000"/>
              </a:lnSpc>
              <a:buFont typeface="Wingdings" panose="05000000000000000000" pitchFamily="2" charset="2"/>
              <a:buNone/>
            </a:pPr>
            <a:r>
              <a:rPr lang="en-US" altLang="en-US" sz="2500"/>
              <a:t>	</a:t>
            </a:r>
            <a:r>
              <a:rPr lang="en-US" altLang="en-US" sz="2500">
                <a:solidFill>
                  <a:schemeClr val="tx2"/>
                </a:solidFill>
              </a:rPr>
              <a:t>“One image = One diagnosis”</a:t>
            </a:r>
            <a:r>
              <a:rPr lang="en-US" altLang="en-US" sz="2500"/>
              <a:t> </a:t>
            </a:r>
          </a:p>
          <a:p>
            <a:pPr>
              <a:lnSpc>
                <a:spcPct val="80000"/>
              </a:lnSpc>
              <a:buFont typeface="Wingdings" panose="05000000000000000000" pitchFamily="2" charset="2"/>
              <a:buNone/>
            </a:pPr>
            <a:r>
              <a:rPr lang="en-US" altLang="en-US" sz="2500"/>
              <a:t>To explore and discover; encourage creativity</a:t>
            </a:r>
          </a:p>
          <a:p>
            <a:pPr>
              <a:lnSpc>
                <a:spcPct val="80000"/>
              </a:lnSpc>
              <a:buFont typeface="Wingdings" panose="05000000000000000000" pitchFamily="2" charset="2"/>
              <a:buNone/>
            </a:pPr>
            <a:r>
              <a:rPr lang="en-US" altLang="en-US" sz="2500"/>
              <a:t>	</a:t>
            </a:r>
            <a:r>
              <a:rPr lang="en-US" altLang="en-US" sz="2500">
                <a:solidFill>
                  <a:schemeClr val="tx2"/>
                </a:solidFill>
              </a:rPr>
              <a:t>Look at things in a new way</a:t>
            </a:r>
          </a:p>
          <a:p>
            <a:pPr>
              <a:lnSpc>
                <a:spcPct val="80000"/>
              </a:lnSpc>
              <a:buFont typeface="Wingdings" panose="05000000000000000000" pitchFamily="2" charset="2"/>
              <a:buNone/>
            </a:pPr>
            <a:r>
              <a:rPr lang="en-US" altLang="en-US" sz="2500">
                <a:solidFill>
                  <a:schemeClr val="tx2"/>
                </a:solidFill>
              </a:rPr>
              <a:t>	“The purpose of computing is insight, not numbers” [R. Hamming]</a:t>
            </a:r>
          </a:p>
          <a:p>
            <a:pPr>
              <a:lnSpc>
                <a:spcPct val="80000"/>
              </a:lnSpc>
              <a:buFont typeface="Wingdings" panose="05000000000000000000" pitchFamily="2" charset="2"/>
              <a:buNone/>
            </a:pPr>
            <a:r>
              <a:rPr lang="en-US" altLang="en-US" sz="2500"/>
              <a:t>Inspire</a:t>
            </a:r>
          </a:p>
          <a:p>
            <a:pPr>
              <a:lnSpc>
                <a:spcPct val="80000"/>
              </a:lnSpc>
              <a:buFont typeface="Wingdings" panose="05000000000000000000" pitchFamily="2" charset="2"/>
              <a:buNone/>
            </a:pPr>
            <a:endParaRPr lang="en-US" altLang="en-US" sz="250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0799D994-8F01-4FCC-BA73-812B2223D92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ACDE2CC-ECEB-4C62-90DA-DB55DFBAF21E}" type="slidenum">
              <a:rPr lang="ko-KR" altLang="en-US" sz="1800" smtClean="0">
                <a:ea typeface="Gulim" panose="020B0503020000020004" pitchFamily="34" charset="-127"/>
              </a:rPr>
              <a:pPr>
                <a:spcBef>
                  <a:spcPct val="0"/>
                </a:spcBef>
                <a:buClrTx/>
                <a:buFontTx/>
                <a:buNone/>
              </a:pPr>
              <a:t>26</a:t>
            </a:fld>
            <a:endParaRPr lang="en-US" altLang="ko-KR" sz="1800">
              <a:ea typeface="Gulim" panose="020B0503020000020004" pitchFamily="34" charset="-127"/>
            </a:endParaRPr>
          </a:p>
        </p:txBody>
      </p:sp>
      <p:sp>
        <p:nvSpPr>
          <p:cNvPr id="53251" name="Rectangle 5">
            <a:extLst>
              <a:ext uri="{FF2B5EF4-FFF2-40B4-BE49-F238E27FC236}">
                <a16:creationId xmlns:a16="http://schemas.microsoft.com/office/drawing/2014/main" id="{C09E6F95-284D-4CB7-B351-E61C8FB700C1}"/>
              </a:ext>
            </a:extLst>
          </p:cNvPr>
          <p:cNvSpPr>
            <a:spLocks noChangeArrowheads="1"/>
          </p:cNvSpPr>
          <p:nvPr/>
        </p:nvSpPr>
        <p:spPr bwMode="auto">
          <a:xfrm>
            <a:off x="228600" y="2514600"/>
            <a:ext cx="95313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3600">
                <a:solidFill>
                  <a:schemeClr val="tx2"/>
                </a:solidFill>
              </a:rPr>
              <a:t>The Purpose of Data Visualization is to </a:t>
            </a:r>
            <a:br>
              <a:rPr lang="en-US" altLang="en-US" sz="3600">
                <a:solidFill>
                  <a:schemeClr val="tx2"/>
                </a:solidFill>
              </a:rPr>
            </a:br>
            <a:r>
              <a:rPr lang="en-US" altLang="en-US" sz="3600">
                <a:solidFill>
                  <a:schemeClr val="tx2"/>
                </a:solidFill>
              </a:rPr>
              <a:t>Help People Think and Communi</a:t>
            </a:r>
            <a:r>
              <a:rPr lang="en-US" altLang="en-US" sz="4000">
                <a:solidFill>
                  <a:schemeClr val="tx2"/>
                </a:solidFill>
              </a:rPr>
              <a:t>cate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2">
            <a:extLst>
              <a:ext uri="{FF2B5EF4-FFF2-40B4-BE49-F238E27FC236}">
                <a16:creationId xmlns:a16="http://schemas.microsoft.com/office/drawing/2014/main" id="{771BC3AF-6119-45CB-9902-F098F1F6C92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073FDF48-E22B-490B-9A7F-BCBA91B98F19}" type="slidenum">
              <a:rPr lang="ko-KR" altLang="en-US" sz="1800" smtClean="0">
                <a:ea typeface="Gulim" panose="020B0503020000020004" pitchFamily="34" charset="-127"/>
              </a:rPr>
              <a:pPr>
                <a:spcBef>
                  <a:spcPct val="0"/>
                </a:spcBef>
                <a:buClrTx/>
                <a:buFontTx/>
                <a:buNone/>
              </a:pPr>
              <a:t>27</a:t>
            </a:fld>
            <a:endParaRPr lang="en-US" altLang="ko-KR" sz="1800">
              <a:ea typeface="Gulim" panose="020B0503020000020004" pitchFamily="34" charset="-127"/>
            </a:endParaRPr>
          </a:p>
        </p:txBody>
      </p:sp>
      <p:sp>
        <p:nvSpPr>
          <p:cNvPr id="55299" name="Rectangle 2">
            <a:extLst>
              <a:ext uri="{FF2B5EF4-FFF2-40B4-BE49-F238E27FC236}">
                <a16:creationId xmlns:a16="http://schemas.microsoft.com/office/drawing/2014/main" id="{4DBFFDE6-1298-49FE-BDED-EA73C18ABCD0}"/>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00" name="Rectangle 3">
            <a:extLst>
              <a:ext uri="{FF2B5EF4-FFF2-40B4-BE49-F238E27FC236}">
                <a16:creationId xmlns:a16="http://schemas.microsoft.com/office/drawing/2014/main" id="{DBD1EB50-1324-4E36-9F2E-3824EDEC4E89}"/>
              </a:ext>
            </a:extLst>
          </p:cNvPr>
          <p:cNvSpPr>
            <a:spLocks noGrp="1" noRot="1" noChangeArrowheads="1"/>
          </p:cNvSpPr>
          <p:nvPr>
            <p:ph type="title"/>
          </p:nvPr>
        </p:nvSpPr>
        <p:spPr>
          <a:xfrm>
            <a:off x="457200" y="228600"/>
            <a:ext cx="8385175" cy="1022350"/>
          </a:xfrm>
        </p:spPr>
        <p:txBody>
          <a:bodyPr/>
          <a:lstStyle/>
          <a:p>
            <a:r>
              <a:rPr lang="en-US" altLang="en-US"/>
              <a:t>Gulfs of Execution &amp; Evaluation</a:t>
            </a:r>
          </a:p>
        </p:txBody>
      </p:sp>
      <p:sp>
        <p:nvSpPr>
          <p:cNvPr id="55301" name="Text Box 4">
            <a:extLst>
              <a:ext uri="{FF2B5EF4-FFF2-40B4-BE49-F238E27FC236}">
                <a16:creationId xmlns:a16="http://schemas.microsoft.com/office/drawing/2014/main" id="{4C271D56-DCC2-40D1-BE63-5BD5FCC9728B}"/>
              </a:ext>
            </a:extLst>
          </p:cNvPr>
          <p:cNvSpPr txBox="1">
            <a:spLocks noChangeArrowheads="1"/>
          </p:cNvSpPr>
          <p:nvPr/>
        </p:nvSpPr>
        <p:spPr bwMode="auto">
          <a:xfrm>
            <a:off x="6478588" y="4016375"/>
            <a:ext cx="2249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r>
              <a:rPr lang="en-US" altLang="en-US" sz="2400">
                <a:latin typeface="Futura Book"/>
              </a:rPr>
              <a:t>(Interactions)</a:t>
            </a:r>
          </a:p>
        </p:txBody>
      </p:sp>
      <p:sp>
        <p:nvSpPr>
          <p:cNvPr id="55302" name="Text Box 5">
            <a:extLst>
              <a:ext uri="{FF2B5EF4-FFF2-40B4-BE49-F238E27FC236}">
                <a16:creationId xmlns:a16="http://schemas.microsoft.com/office/drawing/2014/main" id="{AC9157A5-532C-4BCB-A0E7-B47822DC0712}"/>
              </a:ext>
            </a:extLst>
          </p:cNvPr>
          <p:cNvSpPr txBox="1">
            <a:spLocks noChangeArrowheads="1"/>
          </p:cNvSpPr>
          <p:nvPr/>
        </p:nvSpPr>
        <p:spPr bwMode="auto">
          <a:xfrm>
            <a:off x="241300" y="4016375"/>
            <a:ext cx="3035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Conceptual model</a:t>
            </a:r>
          </a:p>
          <a:p>
            <a:pPr algn="ctr">
              <a:spcBef>
                <a:spcPct val="0"/>
              </a:spcBef>
              <a:buClrTx/>
              <a:buFontTx/>
              <a:buNone/>
            </a:pPr>
            <a:r>
              <a:rPr lang="en-US" altLang="en-US" sz="2400">
                <a:latin typeface="Futura Book"/>
              </a:rPr>
              <a:t>(Goals)</a:t>
            </a:r>
          </a:p>
        </p:txBody>
      </p:sp>
      <p:grpSp>
        <p:nvGrpSpPr>
          <p:cNvPr id="55303" name="Group 6">
            <a:extLst>
              <a:ext uri="{FF2B5EF4-FFF2-40B4-BE49-F238E27FC236}">
                <a16:creationId xmlns:a16="http://schemas.microsoft.com/office/drawing/2014/main" id="{9CD571CE-D477-4F4B-B761-BA5FD136F2E7}"/>
              </a:ext>
            </a:extLst>
          </p:cNvPr>
          <p:cNvGrpSpPr>
            <a:grpSpLocks/>
          </p:cNvGrpSpPr>
          <p:nvPr/>
        </p:nvGrpSpPr>
        <p:grpSpPr bwMode="auto">
          <a:xfrm>
            <a:off x="2514600" y="2514600"/>
            <a:ext cx="3429000" cy="1066800"/>
            <a:chOff x="1584" y="1200"/>
            <a:chExt cx="2160" cy="672"/>
          </a:xfrm>
        </p:grpSpPr>
        <p:sp>
          <p:nvSpPr>
            <p:cNvPr id="55309" name="AutoShape 7">
              <a:extLst>
                <a:ext uri="{FF2B5EF4-FFF2-40B4-BE49-F238E27FC236}">
                  <a16:creationId xmlns:a16="http://schemas.microsoft.com/office/drawing/2014/main" id="{14B2EBFC-9F1D-4A91-91F0-AFAB936C8E3E}"/>
                </a:ext>
              </a:extLst>
            </p:cNvPr>
            <p:cNvSpPr>
              <a:spLocks noChangeArrowheads="1"/>
            </p:cNvSpPr>
            <p:nvPr/>
          </p:nvSpPr>
          <p:spPr bwMode="auto">
            <a:xfrm>
              <a:off x="1584" y="1200"/>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10" name="Text Box 8">
              <a:extLst>
                <a:ext uri="{FF2B5EF4-FFF2-40B4-BE49-F238E27FC236}">
                  <a16:creationId xmlns:a16="http://schemas.microsoft.com/office/drawing/2014/main" id="{E7B3CC8D-CF47-4688-8F25-EA887679EEC3}"/>
                </a:ext>
              </a:extLst>
            </p:cNvPr>
            <p:cNvSpPr txBox="1">
              <a:spLocks noChangeArrowheads="1"/>
            </p:cNvSpPr>
            <p:nvPr/>
          </p:nvSpPr>
          <p:spPr bwMode="auto">
            <a:xfrm>
              <a:off x="2256" y="1344"/>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grpSp>
        <p:nvGrpSpPr>
          <p:cNvPr id="55304" name="Group 9">
            <a:extLst>
              <a:ext uri="{FF2B5EF4-FFF2-40B4-BE49-F238E27FC236}">
                <a16:creationId xmlns:a16="http://schemas.microsoft.com/office/drawing/2014/main" id="{A3F547E6-5A2C-4127-A4D7-5EDEF62BAF8C}"/>
              </a:ext>
            </a:extLst>
          </p:cNvPr>
          <p:cNvGrpSpPr>
            <a:grpSpLocks/>
          </p:cNvGrpSpPr>
          <p:nvPr/>
        </p:nvGrpSpPr>
        <p:grpSpPr bwMode="auto">
          <a:xfrm>
            <a:off x="3200400" y="4953000"/>
            <a:ext cx="3429000" cy="1066800"/>
            <a:chOff x="2016" y="2736"/>
            <a:chExt cx="2160" cy="672"/>
          </a:xfrm>
        </p:grpSpPr>
        <p:sp>
          <p:nvSpPr>
            <p:cNvPr id="55307" name="AutoShape 10">
              <a:extLst>
                <a:ext uri="{FF2B5EF4-FFF2-40B4-BE49-F238E27FC236}">
                  <a16:creationId xmlns:a16="http://schemas.microsoft.com/office/drawing/2014/main" id="{029E0C7A-487C-430D-986F-29D20713DE91}"/>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08" name="Text Box 11">
              <a:extLst>
                <a:ext uri="{FF2B5EF4-FFF2-40B4-BE49-F238E27FC236}">
                  <a16:creationId xmlns:a16="http://schemas.microsoft.com/office/drawing/2014/main" id="{8BA3F682-3955-4BD2-8934-00BD1761DEF5}"/>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55305" name="Text Box 12">
            <a:extLst>
              <a:ext uri="{FF2B5EF4-FFF2-40B4-BE49-F238E27FC236}">
                <a16:creationId xmlns:a16="http://schemas.microsoft.com/office/drawing/2014/main" id="{B95C305D-1D0A-4A7F-BF51-BA21BFD5153D}"/>
              </a:ext>
            </a:extLst>
          </p:cNvPr>
          <p:cNvSpPr txBox="1">
            <a:spLocks noChangeArrowheads="1"/>
          </p:cNvSpPr>
          <p:nvPr/>
        </p:nvSpPr>
        <p:spPr bwMode="auto">
          <a:xfrm>
            <a:off x="3870325" y="149225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Gulfs</a:t>
            </a:r>
          </a:p>
        </p:txBody>
      </p:sp>
      <p:sp>
        <p:nvSpPr>
          <p:cNvPr id="55306" name="Text Box 13">
            <a:extLst>
              <a:ext uri="{FF2B5EF4-FFF2-40B4-BE49-F238E27FC236}">
                <a16:creationId xmlns:a16="http://schemas.microsoft.com/office/drawing/2014/main" id="{2C0AE3B4-DD44-47CE-8CBD-0419449B6168}"/>
              </a:ext>
            </a:extLst>
          </p:cNvPr>
          <p:cNvSpPr txBox="1">
            <a:spLocks noChangeArrowheads="1"/>
          </p:cNvSpPr>
          <p:nvPr/>
        </p:nvSpPr>
        <p:spPr bwMode="auto">
          <a:xfrm>
            <a:off x="381000" y="6019800"/>
            <a:ext cx="1779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latin typeface="Futura Book"/>
              </a:rPr>
              <a:t>Norman 1986</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2">
            <a:extLst>
              <a:ext uri="{FF2B5EF4-FFF2-40B4-BE49-F238E27FC236}">
                <a16:creationId xmlns:a16="http://schemas.microsoft.com/office/drawing/2014/main" id="{C7192C52-1BC8-4F23-A552-B328BC1CCCF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D7C7160-DAB4-491C-9C43-039F32DCD5A3}" type="slidenum">
              <a:rPr lang="ko-KR" altLang="en-US" sz="1800" smtClean="0">
                <a:ea typeface="Gulim" panose="020B0503020000020004" pitchFamily="34" charset="-127"/>
              </a:rPr>
              <a:pPr>
                <a:spcBef>
                  <a:spcPct val="0"/>
                </a:spcBef>
                <a:buClrTx/>
                <a:buFontTx/>
                <a:buNone/>
              </a:pPr>
              <a:t>28</a:t>
            </a:fld>
            <a:endParaRPr lang="en-US" altLang="ko-KR" sz="1800">
              <a:ea typeface="Gulim" panose="020B0503020000020004" pitchFamily="34" charset="-127"/>
            </a:endParaRPr>
          </a:p>
        </p:txBody>
      </p:sp>
      <p:sp>
        <p:nvSpPr>
          <p:cNvPr id="57347" name="Rectangle 2">
            <a:extLst>
              <a:ext uri="{FF2B5EF4-FFF2-40B4-BE49-F238E27FC236}">
                <a16:creationId xmlns:a16="http://schemas.microsoft.com/office/drawing/2014/main" id="{BFDE4CB4-D47B-487E-8DF6-05D2ABC8A390}"/>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7348" name="Rectangle 3">
            <a:extLst>
              <a:ext uri="{FF2B5EF4-FFF2-40B4-BE49-F238E27FC236}">
                <a16:creationId xmlns:a16="http://schemas.microsoft.com/office/drawing/2014/main" id="{EE4BB570-4157-430F-9F09-990339046AF6}"/>
              </a:ext>
            </a:extLst>
          </p:cNvPr>
          <p:cNvSpPr>
            <a:spLocks noGrp="1" noRot="1" noChangeArrowheads="1"/>
          </p:cNvSpPr>
          <p:nvPr>
            <p:ph type="title"/>
          </p:nvPr>
        </p:nvSpPr>
        <p:spPr/>
        <p:txBody>
          <a:bodyPr/>
          <a:lstStyle/>
          <a:p>
            <a:r>
              <a:rPr lang="en-US" altLang="en-US"/>
              <a:t>Gulf of Evaluation</a:t>
            </a:r>
          </a:p>
        </p:txBody>
      </p:sp>
      <p:sp>
        <p:nvSpPr>
          <p:cNvPr id="57349" name="Text Box 4">
            <a:extLst>
              <a:ext uri="{FF2B5EF4-FFF2-40B4-BE49-F238E27FC236}">
                <a16:creationId xmlns:a16="http://schemas.microsoft.com/office/drawing/2014/main" id="{7337A639-47A7-47F4-8060-BAE85FB294CD}"/>
              </a:ext>
            </a:extLst>
          </p:cNvPr>
          <p:cNvSpPr txBox="1">
            <a:spLocks noChangeArrowheads="1"/>
          </p:cNvSpPr>
          <p:nvPr/>
        </p:nvSpPr>
        <p:spPr bwMode="auto">
          <a:xfrm>
            <a:off x="6357938" y="2593975"/>
            <a:ext cx="23383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sp>
        <p:nvSpPr>
          <p:cNvPr id="57350" name="Text Box 5">
            <a:extLst>
              <a:ext uri="{FF2B5EF4-FFF2-40B4-BE49-F238E27FC236}">
                <a16:creationId xmlns:a16="http://schemas.microsoft.com/office/drawing/2014/main" id="{07AA29EC-85A1-4861-8F9C-739089D3A252}"/>
              </a:ext>
            </a:extLst>
          </p:cNvPr>
          <p:cNvSpPr txBox="1">
            <a:spLocks noChangeArrowheads="1"/>
          </p:cNvSpPr>
          <p:nvPr/>
        </p:nvSpPr>
        <p:spPr bwMode="auto">
          <a:xfrm>
            <a:off x="268288" y="3965575"/>
            <a:ext cx="30083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br>
              <a:rPr lang="en-US" altLang="en-US" sz="2800">
                <a:latin typeface="Futura Book"/>
              </a:rPr>
            </a:br>
            <a:r>
              <a:rPr lang="en-US" altLang="en-US" sz="2800">
                <a:latin typeface="Futura Book"/>
              </a:rPr>
              <a:t>x,y correlated?</a:t>
            </a:r>
          </a:p>
        </p:txBody>
      </p:sp>
      <p:grpSp>
        <p:nvGrpSpPr>
          <p:cNvPr id="57351" name="Group 6">
            <a:extLst>
              <a:ext uri="{FF2B5EF4-FFF2-40B4-BE49-F238E27FC236}">
                <a16:creationId xmlns:a16="http://schemas.microsoft.com/office/drawing/2014/main" id="{E71AFC11-6F98-46B7-99F2-22396EB06392}"/>
              </a:ext>
            </a:extLst>
          </p:cNvPr>
          <p:cNvGrpSpPr>
            <a:grpSpLocks/>
          </p:cNvGrpSpPr>
          <p:nvPr/>
        </p:nvGrpSpPr>
        <p:grpSpPr bwMode="auto">
          <a:xfrm>
            <a:off x="2362200" y="2667000"/>
            <a:ext cx="3429000" cy="1066800"/>
            <a:chOff x="1488" y="1296"/>
            <a:chExt cx="2160" cy="672"/>
          </a:xfrm>
        </p:grpSpPr>
        <p:sp>
          <p:nvSpPr>
            <p:cNvPr id="57354" name="AutoShape 7">
              <a:extLst>
                <a:ext uri="{FF2B5EF4-FFF2-40B4-BE49-F238E27FC236}">
                  <a16:creationId xmlns:a16="http://schemas.microsoft.com/office/drawing/2014/main" id="{7F6CBA4C-65C0-4AC3-98BC-015D28560E20}"/>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7355" name="Text Box 8">
              <a:extLst>
                <a:ext uri="{FF2B5EF4-FFF2-40B4-BE49-F238E27FC236}">
                  <a16:creationId xmlns:a16="http://schemas.microsoft.com/office/drawing/2014/main" id="{CBC781C9-28B2-4B30-B781-5628AD07EC14}"/>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57352" name="Text Box 9">
            <a:extLst>
              <a:ext uri="{FF2B5EF4-FFF2-40B4-BE49-F238E27FC236}">
                <a16:creationId xmlns:a16="http://schemas.microsoft.com/office/drawing/2014/main" id="{5B0AF383-8903-4BEF-B96C-6FB4838C4296}"/>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pic>
        <p:nvPicPr>
          <p:cNvPr id="57353" name="Picture 10">
            <a:extLst>
              <a:ext uri="{FF2B5EF4-FFF2-40B4-BE49-F238E27FC236}">
                <a16:creationId xmlns:a16="http://schemas.microsoft.com/office/drawing/2014/main" id="{FAEBDBCE-0A3B-4F2A-95DA-219A460B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200400"/>
            <a:ext cx="1295400" cy="2078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a:extLst>
              <a:ext uri="{FF2B5EF4-FFF2-40B4-BE49-F238E27FC236}">
                <a16:creationId xmlns:a16="http://schemas.microsoft.com/office/drawing/2014/main" id="{E6F69F75-00B2-46E1-8428-2C9566C13A3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F99C4B09-EDBA-441D-AB88-F641E50558B4}" type="slidenum">
              <a:rPr lang="ko-KR" altLang="en-US" sz="1800" smtClean="0">
                <a:ea typeface="Gulim" panose="020B0503020000020004" pitchFamily="34" charset="-127"/>
              </a:rPr>
              <a:pPr>
                <a:spcBef>
                  <a:spcPct val="0"/>
                </a:spcBef>
                <a:buClrTx/>
                <a:buFontTx/>
                <a:buNone/>
              </a:pPr>
              <a:t>29</a:t>
            </a:fld>
            <a:endParaRPr lang="en-US" altLang="ko-KR" sz="1800">
              <a:ea typeface="Gulim" panose="020B0503020000020004" pitchFamily="34" charset="-127"/>
            </a:endParaRPr>
          </a:p>
        </p:txBody>
      </p:sp>
      <p:sp>
        <p:nvSpPr>
          <p:cNvPr id="59395" name="Rectangle 2">
            <a:extLst>
              <a:ext uri="{FF2B5EF4-FFF2-40B4-BE49-F238E27FC236}">
                <a16:creationId xmlns:a16="http://schemas.microsoft.com/office/drawing/2014/main" id="{164551E9-B50C-4F7A-877A-7F09643BDA5D}"/>
              </a:ext>
            </a:extLst>
          </p:cNvPr>
          <p:cNvSpPr>
            <a:spLocks noChangeArrowheads="1"/>
          </p:cNvSpPr>
          <p:nvPr/>
        </p:nvSpPr>
        <p:spPr bwMode="auto">
          <a:xfrm>
            <a:off x="4114800" y="2133600"/>
            <a:ext cx="43815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endParaRPr lang="en-US" altLang="en-US" sz="2800" b="0">
              <a:latin typeface="Times New Roman" panose="02020603050405020304" pitchFamily="18" charset="0"/>
            </a:endParaRPr>
          </a:p>
        </p:txBody>
      </p:sp>
      <p:sp>
        <p:nvSpPr>
          <p:cNvPr id="59396" name="Rectangle 3">
            <a:extLst>
              <a:ext uri="{FF2B5EF4-FFF2-40B4-BE49-F238E27FC236}">
                <a16:creationId xmlns:a16="http://schemas.microsoft.com/office/drawing/2014/main" id="{86A7F3BD-2E5C-4627-99C9-9BD0E07B8C79}"/>
              </a:ext>
            </a:extLst>
          </p:cNvPr>
          <p:cNvSpPr>
            <a:spLocks noGrp="1" noRot="1" noChangeArrowheads="1"/>
          </p:cNvSpPr>
          <p:nvPr>
            <p:ph type="title"/>
          </p:nvPr>
        </p:nvSpPr>
        <p:spPr/>
        <p:txBody>
          <a:bodyPr/>
          <a:lstStyle/>
          <a:p>
            <a:r>
              <a:rPr lang="en-US" altLang="en-US"/>
              <a:t>Gulf of Evaluation</a:t>
            </a:r>
          </a:p>
        </p:txBody>
      </p:sp>
      <p:sp>
        <p:nvSpPr>
          <p:cNvPr id="59397" name="Text Box 4">
            <a:extLst>
              <a:ext uri="{FF2B5EF4-FFF2-40B4-BE49-F238E27FC236}">
                <a16:creationId xmlns:a16="http://schemas.microsoft.com/office/drawing/2014/main" id="{8A5C6FC4-7DB8-4319-A263-35A265BE7F36}"/>
              </a:ext>
            </a:extLst>
          </p:cNvPr>
          <p:cNvSpPr txBox="1">
            <a:spLocks noChangeArrowheads="1"/>
          </p:cNvSpPr>
          <p:nvPr/>
        </p:nvSpPr>
        <p:spPr bwMode="auto">
          <a:xfrm>
            <a:off x="6357938" y="2593975"/>
            <a:ext cx="23383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sp>
        <p:nvSpPr>
          <p:cNvPr id="59398" name="Text Box 5">
            <a:extLst>
              <a:ext uri="{FF2B5EF4-FFF2-40B4-BE49-F238E27FC236}">
                <a16:creationId xmlns:a16="http://schemas.microsoft.com/office/drawing/2014/main" id="{1C85F69C-CB0A-421F-80CE-132B1A1A05B8}"/>
              </a:ext>
            </a:extLst>
          </p:cNvPr>
          <p:cNvSpPr txBox="1">
            <a:spLocks noChangeArrowheads="1"/>
          </p:cNvSpPr>
          <p:nvPr/>
        </p:nvSpPr>
        <p:spPr bwMode="auto">
          <a:xfrm>
            <a:off x="573088" y="3965575"/>
            <a:ext cx="30083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br>
              <a:rPr lang="en-US" altLang="en-US" sz="2800">
                <a:latin typeface="Futura Book"/>
              </a:rPr>
            </a:br>
            <a:r>
              <a:rPr lang="en-US" altLang="en-US" sz="2800">
                <a:latin typeface="Futura Book"/>
              </a:rPr>
              <a:t>x,y correlated?</a:t>
            </a:r>
          </a:p>
        </p:txBody>
      </p:sp>
      <p:grpSp>
        <p:nvGrpSpPr>
          <p:cNvPr id="59399" name="Group 6">
            <a:extLst>
              <a:ext uri="{FF2B5EF4-FFF2-40B4-BE49-F238E27FC236}">
                <a16:creationId xmlns:a16="http://schemas.microsoft.com/office/drawing/2014/main" id="{A8394BAF-7867-4D05-B081-7E8278DDA859}"/>
              </a:ext>
            </a:extLst>
          </p:cNvPr>
          <p:cNvGrpSpPr>
            <a:grpSpLocks/>
          </p:cNvGrpSpPr>
          <p:nvPr/>
        </p:nvGrpSpPr>
        <p:grpSpPr bwMode="auto">
          <a:xfrm>
            <a:off x="2362200" y="2667000"/>
            <a:ext cx="3429000" cy="1066800"/>
            <a:chOff x="1488" y="1296"/>
            <a:chExt cx="2160" cy="672"/>
          </a:xfrm>
        </p:grpSpPr>
        <p:sp>
          <p:nvSpPr>
            <p:cNvPr id="59402" name="AutoShape 7">
              <a:extLst>
                <a:ext uri="{FF2B5EF4-FFF2-40B4-BE49-F238E27FC236}">
                  <a16:creationId xmlns:a16="http://schemas.microsoft.com/office/drawing/2014/main" id="{4DA66447-50CA-418C-9E76-ED4D3D95EC93}"/>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9403" name="Text Box 8">
              <a:extLst>
                <a:ext uri="{FF2B5EF4-FFF2-40B4-BE49-F238E27FC236}">
                  <a16:creationId xmlns:a16="http://schemas.microsoft.com/office/drawing/2014/main" id="{1E323E8A-D9BF-4C59-A011-14878411A83F}"/>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59400" name="Text Box 9">
            <a:extLst>
              <a:ext uri="{FF2B5EF4-FFF2-40B4-BE49-F238E27FC236}">
                <a16:creationId xmlns:a16="http://schemas.microsoft.com/office/drawing/2014/main" id="{8D67A2B2-6BFA-454A-9EF3-9AB40BE20581}"/>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graphicFrame>
        <p:nvGraphicFramePr>
          <p:cNvPr id="59401" name="Object 2">
            <a:extLst>
              <a:ext uri="{FF2B5EF4-FFF2-40B4-BE49-F238E27FC236}">
                <a16:creationId xmlns:a16="http://schemas.microsoft.com/office/drawing/2014/main" id="{8391DC6C-64BC-461F-86EF-93499AE1FDCD}"/>
              </a:ext>
            </a:extLst>
          </p:cNvPr>
          <p:cNvGraphicFramePr>
            <a:graphicFrameLocks noChangeAspect="1"/>
          </p:cNvGraphicFramePr>
          <p:nvPr/>
        </p:nvGraphicFramePr>
        <p:xfrm>
          <a:off x="6248400" y="3048000"/>
          <a:ext cx="2457450" cy="2363788"/>
        </p:xfrm>
        <a:graphic>
          <a:graphicData uri="http://schemas.openxmlformats.org/presentationml/2006/ole">
            <mc:AlternateContent xmlns:mc="http://schemas.openxmlformats.org/markup-compatibility/2006">
              <mc:Choice xmlns:v="urn:schemas-microsoft-com:vml" Requires="v">
                <p:oleObj name="Chart" r:id="rId3" imgW="3825000" imgH="3678840" progId="Excel.Sheet.8">
                  <p:embed/>
                </p:oleObj>
              </mc:Choice>
              <mc:Fallback>
                <p:oleObj name="Chart" r:id="rId3" imgW="3825000" imgH="367884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048000"/>
                        <a:ext cx="245745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B5101FB-83CE-4682-B036-674E7B6B1F95}"/>
              </a:ext>
            </a:extLst>
          </p:cNvPr>
          <p:cNvSpPr>
            <a:spLocks noGrp="1" noRot="1" noChangeArrowheads="1"/>
          </p:cNvSpPr>
          <p:nvPr>
            <p:ph type="title"/>
          </p:nvPr>
        </p:nvSpPr>
        <p:spPr>
          <a:xfrm>
            <a:off x="457200" y="0"/>
            <a:ext cx="8385175" cy="1022350"/>
          </a:xfrm>
        </p:spPr>
        <p:txBody>
          <a:bodyPr/>
          <a:lstStyle/>
          <a:p>
            <a:pPr eaLnBrk="1" hangingPunct="1"/>
            <a:r>
              <a:rPr lang="en-US" altLang="en-US" dirty="0"/>
              <a:t>Color: Edward Tufte</a:t>
            </a:r>
          </a:p>
        </p:txBody>
      </p:sp>
      <p:sp>
        <p:nvSpPr>
          <p:cNvPr id="18435" name="Text Box 3">
            <a:extLst>
              <a:ext uri="{FF2B5EF4-FFF2-40B4-BE49-F238E27FC236}">
                <a16:creationId xmlns:a16="http://schemas.microsoft.com/office/drawing/2014/main" id="{A5805702-06C3-4943-815E-4B259C499E1D}"/>
              </a:ext>
            </a:extLst>
          </p:cNvPr>
          <p:cNvSpPr txBox="1">
            <a:spLocks noChangeArrowheads="1"/>
          </p:cNvSpPr>
          <p:nvPr/>
        </p:nvSpPr>
        <p:spPr bwMode="auto">
          <a:xfrm>
            <a:off x="0" y="4648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eaLnBrk="1" hangingPunct="1">
              <a:spcBef>
                <a:spcPct val="0"/>
              </a:spcBef>
              <a:buClrTx/>
              <a:buFontTx/>
              <a:buNone/>
            </a:pPr>
            <a:r>
              <a:rPr lang="en-US" altLang="en-US" sz="2400" b="0">
                <a:latin typeface="Times New Roman" panose="02020603050405020304" pitchFamily="18" charset="0"/>
              </a:rPr>
              <a:t>IMAGE REMOVED</a:t>
            </a:r>
          </a:p>
        </p:txBody>
      </p:sp>
      <p:pic>
        <p:nvPicPr>
          <p:cNvPr id="18436" name="Picture 4" descr="map1">
            <a:extLst>
              <a:ext uri="{FF2B5EF4-FFF2-40B4-BE49-F238E27FC236}">
                <a16:creationId xmlns:a16="http://schemas.microsoft.com/office/drawing/2014/main" id="{5899DDE2-A67C-4A19-81C1-9894EA24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3788"/>
            <a:ext cx="8915400" cy="57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Scale1">
            <a:extLst>
              <a:ext uri="{FF2B5EF4-FFF2-40B4-BE49-F238E27FC236}">
                <a16:creationId xmlns:a16="http://schemas.microsoft.com/office/drawing/2014/main" id="{4A7F9170-2F2F-401F-895A-8AF3F5F1A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7" t="1004" r="2977" b="1340"/>
          <a:stretch>
            <a:fillRect/>
          </a:stretch>
        </p:blipFill>
        <p:spPr bwMode="auto">
          <a:xfrm>
            <a:off x="6951663" y="4191000"/>
            <a:ext cx="2192337" cy="2667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2">
            <a:extLst>
              <a:ext uri="{FF2B5EF4-FFF2-40B4-BE49-F238E27FC236}">
                <a16:creationId xmlns:a16="http://schemas.microsoft.com/office/drawing/2014/main" id="{D9F4BDDB-AA0A-4029-959C-9FDED5C2500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77F7D936-B897-4111-836E-35931EC9FD17}" type="slidenum">
              <a:rPr lang="ko-KR" altLang="en-US" sz="1800" smtClean="0">
                <a:ea typeface="Gulim" panose="020B0503020000020004" pitchFamily="34" charset="-127"/>
              </a:rPr>
              <a:pPr>
                <a:spcBef>
                  <a:spcPct val="0"/>
                </a:spcBef>
                <a:buClrTx/>
                <a:buFontTx/>
                <a:buNone/>
              </a:pPr>
              <a:t>30</a:t>
            </a:fld>
            <a:endParaRPr lang="en-US" altLang="ko-KR" sz="1800">
              <a:ea typeface="Gulim" panose="020B0503020000020004" pitchFamily="34" charset="-127"/>
            </a:endParaRPr>
          </a:p>
        </p:txBody>
      </p:sp>
      <p:sp>
        <p:nvSpPr>
          <p:cNvPr id="61443" name="Rectangle 2">
            <a:extLst>
              <a:ext uri="{FF2B5EF4-FFF2-40B4-BE49-F238E27FC236}">
                <a16:creationId xmlns:a16="http://schemas.microsoft.com/office/drawing/2014/main" id="{E8FFB294-4D06-40F7-BA04-569E98958D96}"/>
              </a:ext>
            </a:extLst>
          </p:cNvPr>
          <p:cNvSpPr>
            <a:spLocks noChangeArrowheads="1"/>
          </p:cNvSpPr>
          <p:nvPr/>
        </p:nvSpPr>
        <p:spPr bwMode="auto">
          <a:xfrm>
            <a:off x="4267200" y="2133600"/>
            <a:ext cx="173038"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1444" name="Rectangle 3">
            <a:extLst>
              <a:ext uri="{FF2B5EF4-FFF2-40B4-BE49-F238E27FC236}">
                <a16:creationId xmlns:a16="http://schemas.microsoft.com/office/drawing/2014/main" id="{031F033D-83DD-43CA-A6C6-26EDE3EE8046}"/>
              </a:ext>
            </a:extLst>
          </p:cNvPr>
          <p:cNvSpPr>
            <a:spLocks noGrp="1" noRot="1" noChangeArrowheads="1"/>
          </p:cNvSpPr>
          <p:nvPr>
            <p:ph type="title"/>
          </p:nvPr>
        </p:nvSpPr>
        <p:spPr/>
        <p:txBody>
          <a:bodyPr/>
          <a:lstStyle/>
          <a:p>
            <a:r>
              <a:rPr lang="en-US" altLang="en-US"/>
              <a:t>Gulf of Evaluation</a:t>
            </a:r>
          </a:p>
        </p:txBody>
      </p:sp>
      <p:sp>
        <p:nvSpPr>
          <p:cNvPr id="61445" name="Text Box 4">
            <a:extLst>
              <a:ext uri="{FF2B5EF4-FFF2-40B4-BE49-F238E27FC236}">
                <a16:creationId xmlns:a16="http://schemas.microsoft.com/office/drawing/2014/main" id="{3A9E0C10-5C72-4CE1-967B-6C04A8C9205D}"/>
              </a:ext>
            </a:extLst>
          </p:cNvPr>
          <p:cNvSpPr txBox="1">
            <a:spLocks noChangeArrowheads="1"/>
          </p:cNvSpPr>
          <p:nvPr/>
        </p:nvSpPr>
        <p:spPr bwMode="auto">
          <a:xfrm>
            <a:off x="6511925" y="2644775"/>
            <a:ext cx="2030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endParaRPr lang="en-US" altLang="en-US" sz="2400">
              <a:latin typeface="Futura Book"/>
            </a:endParaRPr>
          </a:p>
        </p:txBody>
      </p:sp>
      <p:sp>
        <p:nvSpPr>
          <p:cNvPr id="61446" name="Text Box 5">
            <a:extLst>
              <a:ext uri="{FF2B5EF4-FFF2-40B4-BE49-F238E27FC236}">
                <a16:creationId xmlns:a16="http://schemas.microsoft.com/office/drawing/2014/main" id="{6696B207-D90A-4098-B35E-DC6931727F3A}"/>
              </a:ext>
            </a:extLst>
          </p:cNvPr>
          <p:cNvSpPr txBox="1">
            <a:spLocks noChangeArrowheads="1"/>
          </p:cNvSpPr>
          <p:nvPr/>
        </p:nvSpPr>
        <p:spPr bwMode="auto">
          <a:xfrm>
            <a:off x="533400" y="4038600"/>
            <a:ext cx="26066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Conceptual </a:t>
            </a:r>
          </a:p>
          <a:p>
            <a:pPr>
              <a:spcBef>
                <a:spcPct val="0"/>
              </a:spcBef>
              <a:buClrTx/>
              <a:buFontTx/>
              <a:buNone/>
            </a:pPr>
            <a:r>
              <a:rPr lang="en-US" altLang="en-US" sz="2400">
                <a:latin typeface="Futura Book"/>
              </a:rPr>
              <a:t>model:</a:t>
            </a:r>
            <a:br>
              <a:rPr lang="en-US" altLang="en-US" sz="2400">
                <a:latin typeface="Futura Book"/>
              </a:rPr>
            </a:br>
            <a:r>
              <a:rPr lang="en-US" altLang="en-US" sz="2400">
                <a:latin typeface="Futura Book"/>
              </a:rPr>
              <a:t>x,y correlated?</a:t>
            </a:r>
          </a:p>
        </p:txBody>
      </p:sp>
      <p:grpSp>
        <p:nvGrpSpPr>
          <p:cNvPr id="61447" name="Group 6">
            <a:extLst>
              <a:ext uri="{FF2B5EF4-FFF2-40B4-BE49-F238E27FC236}">
                <a16:creationId xmlns:a16="http://schemas.microsoft.com/office/drawing/2014/main" id="{EE4BFA55-77EA-45BD-BE3A-D013311992FE}"/>
              </a:ext>
            </a:extLst>
          </p:cNvPr>
          <p:cNvGrpSpPr>
            <a:grpSpLocks/>
          </p:cNvGrpSpPr>
          <p:nvPr/>
        </p:nvGrpSpPr>
        <p:grpSpPr bwMode="auto">
          <a:xfrm>
            <a:off x="2362200" y="2667000"/>
            <a:ext cx="3429000" cy="1066800"/>
            <a:chOff x="1488" y="1296"/>
            <a:chExt cx="2160" cy="672"/>
          </a:xfrm>
        </p:grpSpPr>
        <p:sp>
          <p:nvSpPr>
            <p:cNvPr id="61450" name="AutoShape 7">
              <a:extLst>
                <a:ext uri="{FF2B5EF4-FFF2-40B4-BE49-F238E27FC236}">
                  <a16:creationId xmlns:a16="http://schemas.microsoft.com/office/drawing/2014/main" id="{FB5CA7F8-85CF-4DB6-9F6C-3337C9B50761}"/>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1451" name="Text Box 8">
              <a:extLst>
                <a:ext uri="{FF2B5EF4-FFF2-40B4-BE49-F238E27FC236}">
                  <a16:creationId xmlns:a16="http://schemas.microsoft.com/office/drawing/2014/main" id="{313DCF26-B052-480B-B8A5-205BDC2B70BA}"/>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61448" name="Text Box 9">
            <a:extLst>
              <a:ext uri="{FF2B5EF4-FFF2-40B4-BE49-F238E27FC236}">
                <a16:creationId xmlns:a16="http://schemas.microsoft.com/office/drawing/2014/main" id="{4AF3D839-EF57-423D-8AE6-2F3D7F14446E}"/>
              </a:ext>
            </a:extLst>
          </p:cNvPr>
          <p:cNvSpPr txBox="1">
            <a:spLocks noChangeArrowheads="1"/>
          </p:cNvSpPr>
          <p:nvPr/>
        </p:nvSpPr>
        <p:spPr bwMode="auto">
          <a:xfrm>
            <a:off x="3870325" y="1492250"/>
            <a:ext cx="852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a:t>
            </a:r>
          </a:p>
        </p:txBody>
      </p:sp>
      <p:sp>
        <p:nvSpPr>
          <p:cNvPr id="61449" name="Text Box 10">
            <a:extLst>
              <a:ext uri="{FF2B5EF4-FFF2-40B4-BE49-F238E27FC236}">
                <a16:creationId xmlns:a16="http://schemas.microsoft.com/office/drawing/2014/main" id="{F9AB7C5E-8124-45FB-A986-3B2BCB53DA83}"/>
              </a:ext>
            </a:extLst>
          </p:cNvPr>
          <p:cNvSpPr txBox="1">
            <a:spLocks noChangeArrowheads="1"/>
          </p:cNvSpPr>
          <p:nvPr/>
        </p:nvSpPr>
        <p:spPr bwMode="auto">
          <a:xfrm>
            <a:off x="6858000" y="3575050"/>
            <a:ext cx="1320800"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Symbol" panose="05050102010706020507" pitchFamily="18" charset="2"/>
              </a:rPr>
              <a:t>r</a:t>
            </a:r>
            <a:r>
              <a:rPr lang="en-US" altLang="en-US" sz="2800" b="0">
                <a:solidFill>
                  <a:srgbClr val="000000"/>
                </a:solidFill>
                <a:latin typeface="Times New Roman" panose="02020603050405020304" pitchFamily="18" charset="0"/>
              </a:rPr>
              <a:t> = -.29</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2">
            <a:extLst>
              <a:ext uri="{FF2B5EF4-FFF2-40B4-BE49-F238E27FC236}">
                <a16:creationId xmlns:a16="http://schemas.microsoft.com/office/drawing/2014/main" id="{73B5B309-C216-46EC-90A7-2DDA666D3F8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014D6B5A-CDE1-4B1D-AAD8-DF0395044880}" type="slidenum">
              <a:rPr lang="ko-KR" altLang="en-US" sz="1800" smtClean="0">
                <a:ea typeface="Gulim" panose="020B0503020000020004" pitchFamily="34" charset="-127"/>
              </a:rPr>
              <a:pPr>
                <a:spcBef>
                  <a:spcPct val="0"/>
                </a:spcBef>
                <a:buClrTx/>
                <a:buFontTx/>
                <a:buNone/>
              </a:pPr>
              <a:t>31</a:t>
            </a:fld>
            <a:endParaRPr lang="en-US" altLang="ko-KR" sz="1800">
              <a:ea typeface="Gulim" panose="020B0503020000020004" pitchFamily="34" charset="-127"/>
            </a:endParaRPr>
          </a:p>
        </p:txBody>
      </p:sp>
      <p:sp>
        <p:nvSpPr>
          <p:cNvPr id="63491" name="Rectangle 2">
            <a:extLst>
              <a:ext uri="{FF2B5EF4-FFF2-40B4-BE49-F238E27FC236}">
                <a16:creationId xmlns:a16="http://schemas.microsoft.com/office/drawing/2014/main" id="{A0ECD80B-9606-4034-8E46-B1A133C25C0C}"/>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492" name="Rectangle 3">
            <a:extLst>
              <a:ext uri="{FF2B5EF4-FFF2-40B4-BE49-F238E27FC236}">
                <a16:creationId xmlns:a16="http://schemas.microsoft.com/office/drawing/2014/main" id="{74CB9D91-DFEC-4BCE-830D-19325B7E8F4F}"/>
              </a:ext>
            </a:extLst>
          </p:cNvPr>
          <p:cNvSpPr>
            <a:spLocks noGrp="1" noRot="1" noChangeArrowheads="1"/>
          </p:cNvSpPr>
          <p:nvPr>
            <p:ph type="title"/>
          </p:nvPr>
        </p:nvSpPr>
        <p:spPr/>
        <p:txBody>
          <a:bodyPr/>
          <a:lstStyle/>
          <a:p>
            <a:r>
              <a:rPr lang="en-US" altLang="en-US"/>
              <a:t>Gulf of Execution</a:t>
            </a:r>
          </a:p>
        </p:txBody>
      </p:sp>
      <p:sp>
        <p:nvSpPr>
          <p:cNvPr id="63493" name="Text Box 4">
            <a:extLst>
              <a:ext uri="{FF2B5EF4-FFF2-40B4-BE49-F238E27FC236}">
                <a16:creationId xmlns:a16="http://schemas.microsoft.com/office/drawing/2014/main" id="{48A4D6BD-0DBA-4B1A-B916-FACB7B638E7D}"/>
              </a:ext>
            </a:extLst>
          </p:cNvPr>
          <p:cNvSpPr txBox="1">
            <a:spLocks noChangeArrowheads="1"/>
          </p:cNvSpPr>
          <p:nvPr/>
        </p:nvSpPr>
        <p:spPr bwMode="auto">
          <a:xfrm>
            <a:off x="6640513" y="2797175"/>
            <a:ext cx="19256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endParaRPr lang="en-US" altLang="en-US" sz="2400">
              <a:latin typeface="Futura Book"/>
            </a:endParaRPr>
          </a:p>
        </p:txBody>
      </p:sp>
      <p:sp>
        <p:nvSpPr>
          <p:cNvPr id="63494" name="Text Box 5">
            <a:extLst>
              <a:ext uri="{FF2B5EF4-FFF2-40B4-BE49-F238E27FC236}">
                <a16:creationId xmlns:a16="http://schemas.microsoft.com/office/drawing/2014/main" id="{218F3A13-3AE5-4462-AC89-75823249CC19}"/>
              </a:ext>
            </a:extLst>
          </p:cNvPr>
          <p:cNvSpPr txBox="1">
            <a:spLocks noChangeArrowheads="1"/>
          </p:cNvSpPr>
          <p:nvPr/>
        </p:nvSpPr>
        <p:spPr bwMode="auto">
          <a:xfrm>
            <a:off x="381000" y="2743200"/>
            <a:ext cx="29543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Conceptual </a:t>
            </a:r>
          </a:p>
          <a:p>
            <a:pPr>
              <a:spcBef>
                <a:spcPct val="0"/>
              </a:spcBef>
              <a:buClrTx/>
              <a:buFontTx/>
              <a:buNone/>
            </a:pPr>
            <a:r>
              <a:rPr lang="en-US" altLang="en-US" sz="2400">
                <a:latin typeface="Futura Book"/>
              </a:rPr>
              <a:t>model:</a:t>
            </a:r>
          </a:p>
          <a:p>
            <a:pPr>
              <a:spcBef>
                <a:spcPct val="0"/>
              </a:spcBef>
              <a:buClrTx/>
              <a:buFontTx/>
              <a:buNone/>
            </a:pPr>
            <a:r>
              <a:rPr lang="en-US" altLang="en-US" sz="2400">
                <a:latin typeface="Futura Book"/>
              </a:rPr>
              <a:t>Draw a rectangle</a:t>
            </a:r>
          </a:p>
          <a:p>
            <a:pPr>
              <a:spcBef>
                <a:spcPct val="0"/>
              </a:spcBef>
              <a:buClrTx/>
              <a:buFontTx/>
              <a:buNone/>
            </a:pPr>
            <a:endParaRPr lang="en-US" altLang="en-US" sz="2400">
              <a:latin typeface="Futura Book"/>
            </a:endParaRPr>
          </a:p>
        </p:txBody>
      </p:sp>
      <p:grpSp>
        <p:nvGrpSpPr>
          <p:cNvPr id="63495" name="Group 6">
            <a:extLst>
              <a:ext uri="{FF2B5EF4-FFF2-40B4-BE49-F238E27FC236}">
                <a16:creationId xmlns:a16="http://schemas.microsoft.com/office/drawing/2014/main" id="{CDB88C48-8CFD-4D4E-BEC8-9E9E85D3F751}"/>
              </a:ext>
            </a:extLst>
          </p:cNvPr>
          <p:cNvGrpSpPr>
            <a:grpSpLocks/>
          </p:cNvGrpSpPr>
          <p:nvPr/>
        </p:nvGrpSpPr>
        <p:grpSpPr bwMode="auto">
          <a:xfrm>
            <a:off x="3200400" y="4953000"/>
            <a:ext cx="3429000" cy="1066800"/>
            <a:chOff x="2016" y="2736"/>
            <a:chExt cx="2160" cy="672"/>
          </a:xfrm>
        </p:grpSpPr>
        <p:sp>
          <p:nvSpPr>
            <p:cNvPr id="63499" name="AutoShape 7">
              <a:extLst>
                <a:ext uri="{FF2B5EF4-FFF2-40B4-BE49-F238E27FC236}">
                  <a16:creationId xmlns:a16="http://schemas.microsoft.com/office/drawing/2014/main" id="{1214BC29-9760-490D-AB81-5334F39DA73C}"/>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500" name="Text Box 8">
              <a:extLst>
                <a:ext uri="{FF2B5EF4-FFF2-40B4-BE49-F238E27FC236}">
                  <a16:creationId xmlns:a16="http://schemas.microsoft.com/office/drawing/2014/main" id="{18DF1686-DC04-4B9A-AAA2-F7961792EA66}"/>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3496" name="Text Box 9">
            <a:extLst>
              <a:ext uri="{FF2B5EF4-FFF2-40B4-BE49-F238E27FC236}">
                <a16:creationId xmlns:a16="http://schemas.microsoft.com/office/drawing/2014/main" id="{729FB36F-F95F-45D6-BD31-B90300A7C519}"/>
              </a:ext>
            </a:extLst>
          </p:cNvPr>
          <p:cNvSpPr txBox="1">
            <a:spLocks noChangeArrowheads="1"/>
          </p:cNvSpPr>
          <p:nvPr/>
        </p:nvSpPr>
        <p:spPr bwMode="auto">
          <a:xfrm>
            <a:off x="3870325" y="1492250"/>
            <a:ext cx="852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a:t>
            </a:r>
          </a:p>
        </p:txBody>
      </p:sp>
      <p:sp>
        <p:nvSpPr>
          <p:cNvPr id="63497" name="Rectangle 10">
            <a:extLst>
              <a:ext uri="{FF2B5EF4-FFF2-40B4-BE49-F238E27FC236}">
                <a16:creationId xmlns:a16="http://schemas.microsoft.com/office/drawing/2014/main" id="{DF7E89E7-A147-4CD6-ABD4-0600CB2BA6C6}"/>
              </a:ext>
            </a:extLst>
          </p:cNvPr>
          <p:cNvSpPr>
            <a:spLocks noChangeArrowheads="1"/>
          </p:cNvSpPr>
          <p:nvPr/>
        </p:nvSpPr>
        <p:spPr bwMode="auto">
          <a:xfrm rot="-1920561">
            <a:off x="492125" y="4332288"/>
            <a:ext cx="2057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498" name="Text Box 11">
            <a:extLst>
              <a:ext uri="{FF2B5EF4-FFF2-40B4-BE49-F238E27FC236}">
                <a16:creationId xmlns:a16="http://schemas.microsoft.com/office/drawing/2014/main" id="{37A3EE22-F0E9-44BC-820E-CA3A9624F9B3}"/>
              </a:ext>
            </a:extLst>
          </p:cNvPr>
          <p:cNvSpPr txBox="1">
            <a:spLocks noChangeArrowheads="1"/>
          </p:cNvSpPr>
          <p:nvPr/>
        </p:nvSpPr>
        <p:spPr bwMode="auto">
          <a:xfrm>
            <a:off x="6858000" y="3352800"/>
            <a:ext cx="14112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000" b="0">
                <a:latin typeface="Times New Roman" panose="02020603050405020304" pitchFamily="18" charset="0"/>
              </a:rPr>
              <a:t>Move 90 30</a:t>
            </a:r>
          </a:p>
          <a:p>
            <a:pPr>
              <a:spcBef>
                <a:spcPct val="0"/>
              </a:spcBef>
              <a:buClrTx/>
              <a:buFontTx/>
              <a:buNone/>
            </a:pPr>
            <a:r>
              <a:rPr lang="en-US" altLang="en-US" sz="2000" b="0">
                <a:latin typeface="Times New Roman" panose="02020603050405020304" pitchFamily="18" charset="0"/>
              </a:rPr>
              <a:t>Rotate 35</a:t>
            </a:r>
          </a:p>
          <a:p>
            <a:pPr>
              <a:spcBef>
                <a:spcPct val="0"/>
              </a:spcBef>
              <a:buClrTx/>
              <a:buFontTx/>
              <a:buNone/>
            </a:pPr>
            <a:r>
              <a:rPr lang="en-US" altLang="en-US" sz="2000" b="0">
                <a:latin typeface="Times New Roman" panose="02020603050405020304" pitchFamily="18" charset="0"/>
              </a:rPr>
              <a:t>Pen down</a:t>
            </a:r>
          </a:p>
          <a:p>
            <a:pPr>
              <a:spcBef>
                <a:spcPct val="0"/>
              </a:spcBef>
              <a:buClrTx/>
              <a:buFontTx/>
              <a:buNone/>
            </a:pPr>
            <a:r>
              <a:rPr lang="en-US" altLang="en-US" sz="2000" b="0">
                <a:latin typeface="Times New Roman" panose="02020603050405020304" pitchFamily="18" charset="0"/>
              </a:rPr>
              <a:t>…</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2">
            <a:extLst>
              <a:ext uri="{FF2B5EF4-FFF2-40B4-BE49-F238E27FC236}">
                <a16:creationId xmlns:a16="http://schemas.microsoft.com/office/drawing/2014/main" id="{E1838A54-0976-4C23-A8F9-93F20FCE967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3B95589-7EB7-4745-8128-BF01992F07FE}" type="slidenum">
              <a:rPr lang="ko-KR" altLang="en-US" sz="1800" smtClean="0">
                <a:ea typeface="Gulim" panose="020B0503020000020004" pitchFamily="34" charset="-127"/>
              </a:rPr>
              <a:pPr>
                <a:spcBef>
                  <a:spcPct val="0"/>
                </a:spcBef>
                <a:buClrTx/>
                <a:buFontTx/>
                <a:buNone/>
              </a:pPr>
              <a:t>32</a:t>
            </a:fld>
            <a:endParaRPr lang="en-US" altLang="ko-KR" sz="1800">
              <a:ea typeface="Gulim" panose="020B0503020000020004" pitchFamily="34" charset="-127"/>
            </a:endParaRPr>
          </a:p>
        </p:txBody>
      </p:sp>
      <p:sp>
        <p:nvSpPr>
          <p:cNvPr id="65539" name="Rectangle 2">
            <a:extLst>
              <a:ext uri="{FF2B5EF4-FFF2-40B4-BE49-F238E27FC236}">
                <a16:creationId xmlns:a16="http://schemas.microsoft.com/office/drawing/2014/main" id="{47EC3A2D-BF4A-4FA6-943B-E4CBA660466D}"/>
              </a:ext>
            </a:extLst>
          </p:cNvPr>
          <p:cNvSpPr>
            <a:spLocks noChangeArrowheads="1"/>
          </p:cNvSpPr>
          <p:nvPr/>
        </p:nvSpPr>
        <p:spPr bwMode="auto">
          <a:xfrm>
            <a:off x="4267200" y="2133600"/>
            <a:ext cx="173038"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5540" name="Rectangle 3">
            <a:extLst>
              <a:ext uri="{FF2B5EF4-FFF2-40B4-BE49-F238E27FC236}">
                <a16:creationId xmlns:a16="http://schemas.microsoft.com/office/drawing/2014/main" id="{47496851-2E88-4439-B400-6521D46E7620}"/>
              </a:ext>
            </a:extLst>
          </p:cNvPr>
          <p:cNvSpPr>
            <a:spLocks noGrp="1" noRot="1" noChangeArrowheads="1"/>
          </p:cNvSpPr>
          <p:nvPr>
            <p:ph type="title"/>
          </p:nvPr>
        </p:nvSpPr>
        <p:spPr/>
        <p:txBody>
          <a:bodyPr/>
          <a:lstStyle/>
          <a:p>
            <a:r>
              <a:rPr lang="en-US" altLang="en-US"/>
              <a:t>Gulf of Execution</a:t>
            </a:r>
          </a:p>
        </p:txBody>
      </p:sp>
      <p:sp>
        <p:nvSpPr>
          <p:cNvPr id="65541" name="Text Box 4">
            <a:extLst>
              <a:ext uri="{FF2B5EF4-FFF2-40B4-BE49-F238E27FC236}">
                <a16:creationId xmlns:a16="http://schemas.microsoft.com/office/drawing/2014/main" id="{3D4EBDC9-D804-42B2-94E9-54BD9C7C04B0}"/>
              </a:ext>
            </a:extLst>
          </p:cNvPr>
          <p:cNvSpPr txBox="1">
            <a:spLocks noChangeArrowheads="1"/>
          </p:cNvSpPr>
          <p:nvPr/>
        </p:nvSpPr>
        <p:spPr bwMode="auto">
          <a:xfrm>
            <a:off x="6475413" y="2212975"/>
            <a:ext cx="221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grpSp>
        <p:nvGrpSpPr>
          <p:cNvPr id="65542" name="Group 5">
            <a:extLst>
              <a:ext uri="{FF2B5EF4-FFF2-40B4-BE49-F238E27FC236}">
                <a16:creationId xmlns:a16="http://schemas.microsoft.com/office/drawing/2014/main" id="{0A2C57F0-6A55-4D78-B95C-6EDD4F375A02}"/>
              </a:ext>
            </a:extLst>
          </p:cNvPr>
          <p:cNvGrpSpPr>
            <a:grpSpLocks/>
          </p:cNvGrpSpPr>
          <p:nvPr/>
        </p:nvGrpSpPr>
        <p:grpSpPr bwMode="auto">
          <a:xfrm>
            <a:off x="3200400" y="4953000"/>
            <a:ext cx="3429000" cy="1066800"/>
            <a:chOff x="2016" y="2736"/>
            <a:chExt cx="2160" cy="672"/>
          </a:xfrm>
        </p:grpSpPr>
        <p:sp>
          <p:nvSpPr>
            <p:cNvPr id="65547" name="AutoShape 6">
              <a:extLst>
                <a:ext uri="{FF2B5EF4-FFF2-40B4-BE49-F238E27FC236}">
                  <a16:creationId xmlns:a16="http://schemas.microsoft.com/office/drawing/2014/main" id="{4B890BDC-2C13-4062-9D73-822DC247476F}"/>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5548" name="Text Box 7">
              <a:extLst>
                <a:ext uri="{FF2B5EF4-FFF2-40B4-BE49-F238E27FC236}">
                  <a16:creationId xmlns:a16="http://schemas.microsoft.com/office/drawing/2014/main" id="{238F1B8F-666F-4FED-AA25-8120E31719B3}"/>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5543" name="Text Box 8">
            <a:extLst>
              <a:ext uri="{FF2B5EF4-FFF2-40B4-BE49-F238E27FC236}">
                <a16:creationId xmlns:a16="http://schemas.microsoft.com/office/drawing/2014/main" id="{21E3712A-8915-4650-822B-64E37C6844B5}"/>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pic>
        <p:nvPicPr>
          <p:cNvPr id="65544" name="Picture 9" descr="gwfzfg8">
            <a:extLst>
              <a:ext uri="{FF2B5EF4-FFF2-40B4-BE49-F238E27FC236}">
                <a16:creationId xmlns:a16="http://schemas.microsoft.com/office/drawing/2014/main" id="{D8F8C281-02EE-41B9-A064-802194F4A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43200"/>
            <a:ext cx="3048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Text Box 10">
            <a:extLst>
              <a:ext uri="{FF2B5EF4-FFF2-40B4-BE49-F238E27FC236}">
                <a16:creationId xmlns:a16="http://schemas.microsoft.com/office/drawing/2014/main" id="{6D49B598-AA47-4BE9-B2FD-823E6B862A7D}"/>
              </a:ext>
            </a:extLst>
          </p:cNvPr>
          <p:cNvSpPr txBox="1">
            <a:spLocks noChangeArrowheads="1"/>
          </p:cNvSpPr>
          <p:nvPr/>
        </p:nvSpPr>
        <p:spPr bwMode="auto">
          <a:xfrm>
            <a:off x="457200" y="2590800"/>
            <a:ext cx="34178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p>
          <a:p>
            <a:pPr>
              <a:spcBef>
                <a:spcPct val="0"/>
              </a:spcBef>
              <a:buClrTx/>
              <a:buFontTx/>
              <a:buNone/>
            </a:pPr>
            <a:r>
              <a:rPr lang="en-US" altLang="en-US" sz="2800">
                <a:latin typeface="Futura Book"/>
              </a:rPr>
              <a:t>Draw a rectangle</a:t>
            </a:r>
          </a:p>
          <a:p>
            <a:pPr>
              <a:spcBef>
                <a:spcPct val="0"/>
              </a:spcBef>
              <a:buClrTx/>
              <a:buFontTx/>
              <a:buNone/>
            </a:pPr>
            <a:endParaRPr lang="en-US" altLang="en-US" sz="2800">
              <a:latin typeface="Futura Book"/>
            </a:endParaRPr>
          </a:p>
        </p:txBody>
      </p:sp>
      <p:sp>
        <p:nvSpPr>
          <p:cNvPr id="65546" name="Rectangle 11">
            <a:extLst>
              <a:ext uri="{FF2B5EF4-FFF2-40B4-BE49-F238E27FC236}">
                <a16:creationId xmlns:a16="http://schemas.microsoft.com/office/drawing/2014/main" id="{1B9E4881-434B-477F-81E7-167D1DCB1788}"/>
              </a:ext>
            </a:extLst>
          </p:cNvPr>
          <p:cNvSpPr>
            <a:spLocks noChangeArrowheads="1"/>
          </p:cNvSpPr>
          <p:nvPr/>
        </p:nvSpPr>
        <p:spPr bwMode="auto">
          <a:xfrm rot="-1920561">
            <a:off x="609600" y="4419600"/>
            <a:ext cx="2057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2">
            <a:extLst>
              <a:ext uri="{FF2B5EF4-FFF2-40B4-BE49-F238E27FC236}">
                <a16:creationId xmlns:a16="http://schemas.microsoft.com/office/drawing/2014/main" id="{E93E96F6-948C-4D28-88C3-53713DED473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21B5B855-2787-46DA-9BB5-8CD3F7ECCA7E}" type="slidenum">
              <a:rPr lang="ko-KR" altLang="en-US" sz="1800" smtClean="0">
                <a:ea typeface="Gulim" panose="020B0503020000020004" pitchFamily="34" charset="-127"/>
              </a:rPr>
              <a:pPr>
                <a:spcBef>
                  <a:spcPct val="0"/>
                </a:spcBef>
                <a:buClrTx/>
                <a:buFontTx/>
                <a:buNone/>
              </a:pPr>
              <a:t>33</a:t>
            </a:fld>
            <a:endParaRPr lang="en-US" altLang="ko-KR" sz="1800">
              <a:ea typeface="Gulim" panose="020B0503020000020004" pitchFamily="34" charset="-127"/>
            </a:endParaRPr>
          </a:p>
        </p:txBody>
      </p:sp>
      <p:sp>
        <p:nvSpPr>
          <p:cNvPr id="67587" name="Rectangle 2">
            <a:extLst>
              <a:ext uri="{FF2B5EF4-FFF2-40B4-BE49-F238E27FC236}">
                <a16:creationId xmlns:a16="http://schemas.microsoft.com/office/drawing/2014/main" id="{EBC04684-A66E-4E2A-9837-69715D0AB2FC}"/>
              </a:ext>
            </a:extLst>
          </p:cNvPr>
          <p:cNvSpPr>
            <a:spLocks noChangeArrowheads="1"/>
          </p:cNvSpPr>
          <p:nvPr/>
        </p:nvSpPr>
        <p:spPr bwMode="auto">
          <a:xfrm>
            <a:off x="22098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88" name="Text Box 4">
            <a:extLst>
              <a:ext uri="{FF2B5EF4-FFF2-40B4-BE49-F238E27FC236}">
                <a16:creationId xmlns:a16="http://schemas.microsoft.com/office/drawing/2014/main" id="{A1CFF9AB-91A7-4DE2-BBDE-EA3CBD1F416E}"/>
              </a:ext>
            </a:extLst>
          </p:cNvPr>
          <p:cNvSpPr txBox="1">
            <a:spLocks noChangeArrowheads="1"/>
          </p:cNvSpPr>
          <p:nvPr/>
        </p:nvSpPr>
        <p:spPr bwMode="auto">
          <a:xfrm>
            <a:off x="7696200" y="4092575"/>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Data</a:t>
            </a:r>
          </a:p>
        </p:txBody>
      </p:sp>
      <p:sp>
        <p:nvSpPr>
          <p:cNvPr id="67589" name="Text Box 5">
            <a:extLst>
              <a:ext uri="{FF2B5EF4-FFF2-40B4-BE49-F238E27FC236}">
                <a16:creationId xmlns:a16="http://schemas.microsoft.com/office/drawing/2014/main" id="{2D3078B4-2EE9-491D-B28A-3EE5E1E95034}"/>
              </a:ext>
            </a:extLst>
          </p:cNvPr>
          <p:cNvSpPr txBox="1">
            <a:spLocks noChangeArrowheads="1"/>
          </p:cNvSpPr>
          <p:nvPr/>
        </p:nvSpPr>
        <p:spPr bwMode="auto">
          <a:xfrm>
            <a:off x="120650" y="4092575"/>
            <a:ext cx="1941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Conceptual</a:t>
            </a:r>
          </a:p>
          <a:p>
            <a:pPr algn="ctr">
              <a:spcBef>
                <a:spcPct val="0"/>
              </a:spcBef>
              <a:buClrTx/>
              <a:buFontTx/>
              <a:buNone/>
            </a:pPr>
            <a:r>
              <a:rPr lang="en-US" altLang="en-US" sz="2400">
                <a:latin typeface="Futura Book"/>
              </a:rPr>
              <a:t>model</a:t>
            </a:r>
          </a:p>
        </p:txBody>
      </p:sp>
      <p:grpSp>
        <p:nvGrpSpPr>
          <p:cNvPr id="67590" name="Group 6">
            <a:extLst>
              <a:ext uri="{FF2B5EF4-FFF2-40B4-BE49-F238E27FC236}">
                <a16:creationId xmlns:a16="http://schemas.microsoft.com/office/drawing/2014/main" id="{E9E157E7-F094-4F2E-9783-D2A270AF02C2}"/>
              </a:ext>
            </a:extLst>
          </p:cNvPr>
          <p:cNvGrpSpPr>
            <a:grpSpLocks/>
          </p:cNvGrpSpPr>
          <p:nvPr/>
        </p:nvGrpSpPr>
        <p:grpSpPr bwMode="auto">
          <a:xfrm>
            <a:off x="1066800" y="2819400"/>
            <a:ext cx="2971800" cy="1066800"/>
            <a:chOff x="1488" y="1296"/>
            <a:chExt cx="2160" cy="672"/>
          </a:xfrm>
        </p:grpSpPr>
        <p:sp>
          <p:nvSpPr>
            <p:cNvPr id="67603" name="AutoShape 7">
              <a:extLst>
                <a:ext uri="{FF2B5EF4-FFF2-40B4-BE49-F238E27FC236}">
                  <a16:creationId xmlns:a16="http://schemas.microsoft.com/office/drawing/2014/main" id="{F93474D3-FFFF-43BF-9248-2794AA83F042}"/>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604" name="Text Box 8">
              <a:extLst>
                <a:ext uri="{FF2B5EF4-FFF2-40B4-BE49-F238E27FC236}">
                  <a16:creationId xmlns:a16="http://schemas.microsoft.com/office/drawing/2014/main" id="{E8DAC43B-EF48-4C63-B7C2-D5107CFC55C2}"/>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grpSp>
        <p:nvGrpSpPr>
          <p:cNvPr id="67591" name="Group 9">
            <a:extLst>
              <a:ext uri="{FF2B5EF4-FFF2-40B4-BE49-F238E27FC236}">
                <a16:creationId xmlns:a16="http://schemas.microsoft.com/office/drawing/2014/main" id="{76C9FA64-A401-4E80-9DC6-56E51FE4F1F6}"/>
              </a:ext>
            </a:extLst>
          </p:cNvPr>
          <p:cNvGrpSpPr>
            <a:grpSpLocks/>
          </p:cNvGrpSpPr>
          <p:nvPr/>
        </p:nvGrpSpPr>
        <p:grpSpPr bwMode="auto">
          <a:xfrm>
            <a:off x="1828800" y="4953000"/>
            <a:ext cx="2819400" cy="1066800"/>
            <a:chOff x="2016" y="2736"/>
            <a:chExt cx="2160" cy="672"/>
          </a:xfrm>
        </p:grpSpPr>
        <p:sp>
          <p:nvSpPr>
            <p:cNvPr id="67601" name="AutoShape 10">
              <a:extLst>
                <a:ext uri="{FF2B5EF4-FFF2-40B4-BE49-F238E27FC236}">
                  <a16:creationId xmlns:a16="http://schemas.microsoft.com/office/drawing/2014/main" id="{62EB3836-27E3-4833-A51F-F2F9BC6372D5}"/>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602" name="Text Box 11">
              <a:extLst>
                <a:ext uri="{FF2B5EF4-FFF2-40B4-BE49-F238E27FC236}">
                  <a16:creationId xmlns:a16="http://schemas.microsoft.com/office/drawing/2014/main" id="{35BB4273-8EB6-4DF7-AA85-CE2EC9C5D779}"/>
                </a:ext>
              </a:extLst>
            </p:cNvPr>
            <p:cNvSpPr txBox="1">
              <a:spLocks noChangeArrowheads="1"/>
            </p:cNvSpPr>
            <p:nvPr/>
          </p:nvSpPr>
          <p:spPr bwMode="auto">
            <a:xfrm>
              <a:off x="2208" y="2908"/>
              <a:ext cx="1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7592" name="Text Box 12">
            <a:extLst>
              <a:ext uri="{FF2B5EF4-FFF2-40B4-BE49-F238E27FC236}">
                <a16:creationId xmlns:a16="http://schemas.microsoft.com/office/drawing/2014/main" id="{462E2BBA-B8BF-4F1A-9EBE-7A4B70D91540}"/>
              </a:ext>
            </a:extLst>
          </p:cNvPr>
          <p:cNvSpPr txBox="1">
            <a:spLocks noChangeArrowheads="1"/>
          </p:cNvSpPr>
          <p:nvPr/>
        </p:nvSpPr>
        <p:spPr bwMode="auto">
          <a:xfrm>
            <a:off x="3581400" y="4168775"/>
            <a:ext cx="223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Visualization</a:t>
            </a:r>
          </a:p>
        </p:txBody>
      </p:sp>
      <p:sp>
        <p:nvSpPr>
          <p:cNvPr id="67593" name="Rectangle 13">
            <a:extLst>
              <a:ext uri="{FF2B5EF4-FFF2-40B4-BE49-F238E27FC236}">
                <a16:creationId xmlns:a16="http://schemas.microsoft.com/office/drawing/2014/main" id="{F9FD1A0F-D893-404D-A20A-BEBA9D5A3FFC}"/>
              </a:ext>
            </a:extLst>
          </p:cNvPr>
          <p:cNvSpPr>
            <a:spLocks noChangeArrowheads="1"/>
          </p:cNvSpPr>
          <p:nvPr/>
        </p:nvSpPr>
        <p:spPr bwMode="auto">
          <a:xfrm>
            <a:off x="61722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4" name="AutoShape 14">
            <a:extLst>
              <a:ext uri="{FF2B5EF4-FFF2-40B4-BE49-F238E27FC236}">
                <a16:creationId xmlns:a16="http://schemas.microsoft.com/office/drawing/2014/main" id="{07B46715-8F1E-435D-9A1B-4256C996188B}"/>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5" name="Text Box 15">
            <a:extLst>
              <a:ext uri="{FF2B5EF4-FFF2-40B4-BE49-F238E27FC236}">
                <a16:creationId xmlns:a16="http://schemas.microsoft.com/office/drawing/2014/main" id="{B33CAA26-F407-46E2-99DD-911B96043F1C}"/>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sp>
        <p:nvSpPr>
          <p:cNvPr id="67596" name="AutoShape 16">
            <a:extLst>
              <a:ext uri="{FF2B5EF4-FFF2-40B4-BE49-F238E27FC236}">
                <a16:creationId xmlns:a16="http://schemas.microsoft.com/office/drawing/2014/main" id="{FB9B38B6-B318-4657-AA24-DD49E5B90DEE}"/>
              </a:ext>
            </a:extLst>
          </p:cNvPr>
          <p:cNvSpPr>
            <a:spLocks noChangeArrowheads="1"/>
          </p:cNvSpPr>
          <p:nvPr/>
        </p:nvSpPr>
        <p:spPr bwMode="auto">
          <a:xfrm flipH="1">
            <a:off x="5791200" y="4953000"/>
            <a:ext cx="2819400" cy="1066800"/>
          </a:xfrm>
          <a:prstGeom prst="leftArrow">
            <a:avLst>
              <a:gd name="adj1" fmla="val 50000"/>
              <a:gd name="adj2" fmla="val 66071"/>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7" name="Text Box 17">
            <a:extLst>
              <a:ext uri="{FF2B5EF4-FFF2-40B4-BE49-F238E27FC236}">
                <a16:creationId xmlns:a16="http://schemas.microsoft.com/office/drawing/2014/main" id="{4D68FAE5-F018-4B9E-9626-CC18DF4101BD}"/>
              </a:ext>
            </a:extLst>
          </p:cNvPr>
          <p:cNvSpPr txBox="1">
            <a:spLocks noChangeArrowheads="1"/>
          </p:cNvSpPr>
          <p:nvPr/>
        </p:nvSpPr>
        <p:spPr bwMode="auto">
          <a:xfrm>
            <a:off x="5827713" y="5226050"/>
            <a:ext cx="2097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Manipulation</a:t>
            </a:r>
          </a:p>
        </p:txBody>
      </p:sp>
      <p:sp>
        <p:nvSpPr>
          <p:cNvPr id="67598" name="Text Box 18">
            <a:extLst>
              <a:ext uri="{FF2B5EF4-FFF2-40B4-BE49-F238E27FC236}">
                <a16:creationId xmlns:a16="http://schemas.microsoft.com/office/drawing/2014/main" id="{CFD7DB86-634D-4195-8CE7-921AAF7925B2}"/>
              </a:ext>
            </a:extLst>
          </p:cNvPr>
          <p:cNvSpPr txBox="1">
            <a:spLocks noChangeArrowheads="1"/>
          </p:cNvSpPr>
          <p:nvPr/>
        </p:nvSpPr>
        <p:spPr bwMode="auto">
          <a:xfrm>
            <a:off x="971550" y="6858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67599" name="Text Box 19">
            <a:extLst>
              <a:ext uri="{FF2B5EF4-FFF2-40B4-BE49-F238E27FC236}">
                <a16:creationId xmlns:a16="http://schemas.microsoft.com/office/drawing/2014/main" id="{E083C58E-1654-4FD2-9476-45B0FC9A61AC}"/>
              </a:ext>
            </a:extLst>
          </p:cNvPr>
          <p:cNvSpPr txBox="1">
            <a:spLocks noChangeArrowheads="1"/>
          </p:cNvSpPr>
          <p:nvPr/>
        </p:nvSpPr>
        <p:spPr bwMode="auto">
          <a:xfrm>
            <a:off x="4495800" y="6858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67600" name="Rectangle 3">
            <a:extLst>
              <a:ext uri="{FF2B5EF4-FFF2-40B4-BE49-F238E27FC236}">
                <a16:creationId xmlns:a16="http://schemas.microsoft.com/office/drawing/2014/main" id="{6EBD7CB1-1FDC-4D8B-8FD5-20048108F047}"/>
              </a:ext>
            </a:extLst>
          </p:cNvPr>
          <p:cNvSpPr>
            <a:spLocks noGrp="1" noRot="1" noChangeArrowheads="1"/>
          </p:cNvSpPr>
          <p:nvPr>
            <p:ph type="title"/>
          </p:nvPr>
        </p:nvSpPr>
        <p:spPr>
          <a:xfrm>
            <a:off x="476250" y="1292225"/>
            <a:ext cx="8385175" cy="1022350"/>
          </a:xfrm>
        </p:spPr>
        <p:txBody>
          <a:bodyPr/>
          <a:lstStyle/>
          <a:p>
            <a:r>
              <a:rPr lang="en-US" altLang="en-US"/>
              <a:t>Visualization: A Double Gulf?</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2">
            <a:extLst>
              <a:ext uri="{FF2B5EF4-FFF2-40B4-BE49-F238E27FC236}">
                <a16:creationId xmlns:a16="http://schemas.microsoft.com/office/drawing/2014/main" id="{561990ED-A3C8-474F-A916-803E325BF2D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1150FCA1-2C1F-4128-8957-11D31C4B8149}" type="slidenum">
              <a:rPr lang="ko-KR" altLang="en-US" sz="1800" smtClean="0">
                <a:ea typeface="Gulim" panose="020B0503020000020004" pitchFamily="34" charset="-127"/>
              </a:rPr>
              <a:pPr>
                <a:spcBef>
                  <a:spcPct val="0"/>
                </a:spcBef>
                <a:buClrTx/>
                <a:buFontTx/>
                <a:buNone/>
              </a:pPr>
              <a:t>34</a:t>
            </a:fld>
            <a:endParaRPr lang="en-US" altLang="ko-KR" sz="1800">
              <a:ea typeface="Gulim" panose="020B0503020000020004" pitchFamily="34" charset="-127"/>
            </a:endParaRPr>
          </a:p>
        </p:txBody>
      </p:sp>
      <p:sp>
        <p:nvSpPr>
          <p:cNvPr id="69635" name="Rectangle 2">
            <a:extLst>
              <a:ext uri="{FF2B5EF4-FFF2-40B4-BE49-F238E27FC236}">
                <a16:creationId xmlns:a16="http://schemas.microsoft.com/office/drawing/2014/main" id="{05C140C1-C46F-4F72-AF83-EA2744772FFE}"/>
              </a:ext>
            </a:extLst>
          </p:cNvPr>
          <p:cNvSpPr>
            <a:spLocks noChangeArrowheads="1"/>
          </p:cNvSpPr>
          <p:nvPr/>
        </p:nvSpPr>
        <p:spPr bwMode="auto">
          <a:xfrm>
            <a:off x="22098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36" name="Text Box 4">
            <a:extLst>
              <a:ext uri="{FF2B5EF4-FFF2-40B4-BE49-F238E27FC236}">
                <a16:creationId xmlns:a16="http://schemas.microsoft.com/office/drawing/2014/main" id="{FB0F6047-2B5C-4B5C-95D6-BC8C5B3104B5}"/>
              </a:ext>
            </a:extLst>
          </p:cNvPr>
          <p:cNvSpPr txBox="1">
            <a:spLocks noChangeArrowheads="1"/>
          </p:cNvSpPr>
          <p:nvPr/>
        </p:nvSpPr>
        <p:spPr bwMode="auto">
          <a:xfrm>
            <a:off x="7696200" y="4038600"/>
            <a:ext cx="85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latin typeface="Times New Roman" panose="02020603050405020304" pitchFamily="18" charset="0"/>
              </a:rPr>
              <a:t>Data</a:t>
            </a:r>
          </a:p>
        </p:txBody>
      </p:sp>
      <p:grpSp>
        <p:nvGrpSpPr>
          <p:cNvPr id="69637" name="Group 5">
            <a:extLst>
              <a:ext uri="{FF2B5EF4-FFF2-40B4-BE49-F238E27FC236}">
                <a16:creationId xmlns:a16="http://schemas.microsoft.com/office/drawing/2014/main" id="{9A6B3D99-296E-4C3D-B79D-DFC4A2413229}"/>
              </a:ext>
            </a:extLst>
          </p:cNvPr>
          <p:cNvGrpSpPr>
            <a:grpSpLocks/>
          </p:cNvGrpSpPr>
          <p:nvPr/>
        </p:nvGrpSpPr>
        <p:grpSpPr bwMode="auto">
          <a:xfrm>
            <a:off x="1066800" y="2819400"/>
            <a:ext cx="2971800" cy="1066800"/>
            <a:chOff x="1488" y="1296"/>
            <a:chExt cx="2160" cy="672"/>
          </a:xfrm>
        </p:grpSpPr>
        <p:sp>
          <p:nvSpPr>
            <p:cNvPr id="69647" name="AutoShape 6">
              <a:extLst>
                <a:ext uri="{FF2B5EF4-FFF2-40B4-BE49-F238E27FC236}">
                  <a16:creationId xmlns:a16="http://schemas.microsoft.com/office/drawing/2014/main" id="{D7634924-A4F2-418B-9303-F88D635841A2}"/>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48" name="Text Box 7">
              <a:extLst>
                <a:ext uri="{FF2B5EF4-FFF2-40B4-BE49-F238E27FC236}">
                  <a16:creationId xmlns:a16="http://schemas.microsoft.com/office/drawing/2014/main" id="{1E5CB905-FBDB-4ED6-923A-35A97FAA97C5}"/>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69638" name="Rectangle 8">
            <a:extLst>
              <a:ext uri="{FF2B5EF4-FFF2-40B4-BE49-F238E27FC236}">
                <a16:creationId xmlns:a16="http://schemas.microsoft.com/office/drawing/2014/main" id="{24AE653C-4159-4D07-95D0-4C77D01563B0}"/>
              </a:ext>
            </a:extLst>
          </p:cNvPr>
          <p:cNvSpPr>
            <a:spLocks noChangeArrowheads="1"/>
          </p:cNvSpPr>
          <p:nvPr/>
        </p:nvSpPr>
        <p:spPr bwMode="auto">
          <a:xfrm>
            <a:off x="6629400" y="2133600"/>
            <a:ext cx="100013"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endParaRPr lang="en-US" altLang="en-US" sz="2800" b="0">
              <a:latin typeface="Times New Roman" panose="02020603050405020304" pitchFamily="18" charset="0"/>
            </a:endParaRPr>
          </a:p>
        </p:txBody>
      </p:sp>
      <p:sp>
        <p:nvSpPr>
          <p:cNvPr id="69639" name="AutoShape 9">
            <a:extLst>
              <a:ext uri="{FF2B5EF4-FFF2-40B4-BE49-F238E27FC236}">
                <a16:creationId xmlns:a16="http://schemas.microsoft.com/office/drawing/2014/main" id="{78D0B6BC-A29E-4842-B98A-9ED6C39747B7}"/>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40" name="Text Box 10">
            <a:extLst>
              <a:ext uri="{FF2B5EF4-FFF2-40B4-BE49-F238E27FC236}">
                <a16:creationId xmlns:a16="http://schemas.microsoft.com/office/drawing/2014/main" id="{CE0502C5-24DE-4666-8B88-C68E22AF8098}"/>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pic>
        <p:nvPicPr>
          <p:cNvPr id="69641" name="Picture 11">
            <a:extLst>
              <a:ext uri="{FF2B5EF4-FFF2-40B4-BE49-F238E27FC236}">
                <a16:creationId xmlns:a16="http://schemas.microsoft.com/office/drawing/2014/main" id="{23675BEC-F598-410D-8461-86598FA81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642" name="Picture 12">
            <a:extLst>
              <a:ext uri="{FF2B5EF4-FFF2-40B4-BE49-F238E27FC236}">
                <a16:creationId xmlns:a16="http://schemas.microsoft.com/office/drawing/2014/main" id="{3F72DA98-2811-4AD6-A4A0-BD45A5D81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43" name="Text Box 13">
            <a:extLst>
              <a:ext uri="{FF2B5EF4-FFF2-40B4-BE49-F238E27FC236}">
                <a16:creationId xmlns:a16="http://schemas.microsoft.com/office/drawing/2014/main" id="{FF53CFB7-AFC8-432B-BF8E-8F8F6D2227CD}"/>
              </a:ext>
            </a:extLst>
          </p:cNvPr>
          <p:cNvSpPr txBox="1">
            <a:spLocks noChangeArrowheads="1"/>
          </p:cNvSpPr>
          <p:nvPr/>
        </p:nvSpPr>
        <p:spPr bwMode="auto">
          <a:xfrm>
            <a:off x="7938" y="3965575"/>
            <a:ext cx="227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x,y</a:t>
            </a:r>
          </a:p>
          <a:p>
            <a:pPr algn="ctr">
              <a:spcBef>
                <a:spcPct val="0"/>
              </a:spcBef>
              <a:buClrTx/>
              <a:buFontTx/>
              <a:buNone/>
            </a:pPr>
            <a:r>
              <a:rPr lang="en-US" altLang="en-US" sz="2800">
                <a:latin typeface="Futura Book"/>
              </a:rPr>
              <a:t>correlated?</a:t>
            </a:r>
          </a:p>
        </p:txBody>
      </p:sp>
      <p:sp>
        <p:nvSpPr>
          <p:cNvPr id="69644" name="Text Box 14">
            <a:extLst>
              <a:ext uri="{FF2B5EF4-FFF2-40B4-BE49-F238E27FC236}">
                <a16:creationId xmlns:a16="http://schemas.microsoft.com/office/drawing/2014/main" id="{BE8FD5CB-39E2-4AF3-99D2-DCE52E03CFBC}"/>
              </a:ext>
            </a:extLst>
          </p:cNvPr>
          <p:cNvSpPr txBox="1">
            <a:spLocks noChangeArrowheads="1"/>
          </p:cNvSpPr>
          <p:nvPr/>
        </p:nvSpPr>
        <p:spPr bwMode="auto">
          <a:xfrm>
            <a:off x="1047750" y="6096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69645" name="Text Box 15">
            <a:extLst>
              <a:ext uri="{FF2B5EF4-FFF2-40B4-BE49-F238E27FC236}">
                <a16:creationId xmlns:a16="http://schemas.microsoft.com/office/drawing/2014/main" id="{7E9CD7E6-687A-4068-BB92-54E31F07F0EA}"/>
              </a:ext>
            </a:extLst>
          </p:cNvPr>
          <p:cNvSpPr txBox="1">
            <a:spLocks noChangeArrowheads="1"/>
          </p:cNvSpPr>
          <p:nvPr/>
        </p:nvSpPr>
        <p:spPr bwMode="auto">
          <a:xfrm>
            <a:off x="4572000" y="6096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69646" name="Rectangle 3">
            <a:extLst>
              <a:ext uri="{FF2B5EF4-FFF2-40B4-BE49-F238E27FC236}">
                <a16:creationId xmlns:a16="http://schemas.microsoft.com/office/drawing/2014/main" id="{98E229F1-EAEB-4187-BE39-F8F21998F709}"/>
              </a:ext>
            </a:extLst>
          </p:cNvPr>
          <p:cNvSpPr>
            <a:spLocks noGrp="1" noRot="1" noChangeArrowheads="1"/>
          </p:cNvSpPr>
          <p:nvPr>
            <p:ph type="title"/>
          </p:nvPr>
        </p:nvSpPr>
        <p:spPr>
          <a:xfrm>
            <a:off x="552450" y="1216025"/>
            <a:ext cx="8385175" cy="1022350"/>
          </a:xfrm>
        </p:spPr>
        <p:txBody>
          <a:bodyPr/>
          <a:lstStyle/>
          <a:p>
            <a:r>
              <a:rPr lang="en-US" altLang="en-US"/>
              <a:t>Bad visualization?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2">
            <a:extLst>
              <a:ext uri="{FF2B5EF4-FFF2-40B4-BE49-F238E27FC236}">
                <a16:creationId xmlns:a16="http://schemas.microsoft.com/office/drawing/2014/main" id="{3A1C419D-E944-4BDB-A37A-8ECBC06912C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D5AED51B-3843-4551-A1DD-A09C26A82672}" type="slidenum">
              <a:rPr lang="ko-KR" altLang="en-US" sz="1800" smtClean="0">
                <a:ea typeface="Gulim" panose="020B0503020000020004" pitchFamily="34" charset="-127"/>
              </a:rPr>
              <a:pPr>
                <a:spcBef>
                  <a:spcPct val="0"/>
                </a:spcBef>
                <a:buClrTx/>
                <a:buFontTx/>
                <a:buNone/>
              </a:pPr>
              <a:t>35</a:t>
            </a:fld>
            <a:endParaRPr lang="en-US" altLang="ko-KR" sz="1800">
              <a:ea typeface="Gulim" panose="020B0503020000020004" pitchFamily="34" charset="-127"/>
            </a:endParaRPr>
          </a:p>
        </p:txBody>
      </p:sp>
      <p:sp>
        <p:nvSpPr>
          <p:cNvPr id="71683" name="Rectangle 2">
            <a:extLst>
              <a:ext uri="{FF2B5EF4-FFF2-40B4-BE49-F238E27FC236}">
                <a16:creationId xmlns:a16="http://schemas.microsoft.com/office/drawing/2014/main" id="{8A3D5374-3F3D-4F38-A77D-606B677A37C2}"/>
              </a:ext>
            </a:extLst>
          </p:cNvPr>
          <p:cNvSpPr>
            <a:spLocks noChangeArrowheads="1"/>
          </p:cNvSpPr>
          <p:nvPr/>
        </p:nvSpPr>
        <p:spPr bwMode="auto">
          <a:xfrm>
            <a:off x="2667000" y="2133600"/>
            <a:ext cx="100013"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4" name="Text Box 4">
            <a:extLst>
              <a:ext uri="{FF2B5EF4-FFF2-40B4-BE49-F238E27FC236}">
                <a16:creationId xmlns:a16="http://schemas.microsoft.com/office/drawing/2014/main" id="{DFFB83C1-E58A-4511-97D3-CAABE4552113}"/>
              </a:ext>
            </a:extLst>
          </p:cNvPr>
          <p:cNvSpPr txBox="1">
            <a:spLocks noChangeArrowheads="1"/>
          </p:cNvSpPr>
          <p:nvPr/>
        </p:nvSpPr>
        <p:spPr bwMode="auto">
          <a:xfrm>
            <a:off x="7696200" y="4038600"/>
            <a:ext cx="85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latin typeface="Times New Roman" panose="02020603050405020304" pitchFamily="18" charset="0"/>
              </a:rPr>
              <a:t>Data</a:t>
            </a:r>
          </a:p>
        </p:txBody>
      </p:sp>
      <p:grpSp>
        <p:nvGrpSpPr>
          <p:cNvPr id="71685" name="Group 5">
            <a:extLst>
              <a:ext uri="{FF2B5EF4-FFF2-40B4-BE49-F238E27FC236}">
                <a16:creationId xmlns:a16="http://schemas.microsoft.com/office/drawing/2014/main" id="{AF2DF99A-1C92-4A9B-8A9C-99FE7E26034D}"/>
              </a:ext>
            </a:extLst>
          </p:cNvPr>
          <p:cNvGrpSpPr>
            <a:grpSpLocks/>
          </p:cNvGrpSpPr>
          <p:nvPr/>
        </p:nvGrpSpPr>
        <p:grpSpPr bwMode="auto">
          <a:xfrm>
            <a:off x="1066800" y="2819400"/>
            <a:ext cx="2971800" cy="1066800"/>
            <a:chOff x="1488" y="1296"/>
            <a:chExt cx="2160" cy="672"/>
          </a:xfrm>
        </p:grpSpPr>
        <p:sp>
          <p:nvSpPr>
            <p:cNvPr id="71696" name="AutoShape 6">
              <a:extLst>
                <a:ext uri="{FF2B5EF4-FFF2-40B4-BE49-F238E27FC236}">
                  <a16:creationId xmlns:a16="http://schemas.microsoft.com/office/drawing/2014/main" id="{7703A02C-FBF3-4457-AC34-11E37F5D0CD0}"/>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97" name="Text Box 7">
              <a:extLst>
                <a:ext uri="{FF2B5EF4-FFF2-40B4-BE49-F238E27FC236}">
                  <a16:creationId xmlns:a16="http://schemas.microsoft.com/office/drawing/2014/main" id="{08B68BAD-EF50-4012-A8C3-04E9CA35B079}"/>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71686" name="Rectangle 8">
            <a:extLst>
              <a:ext uri="{FF2B5EF4-FFF2-40B4-BE49-F238E27FC236}">
                <a16:creationId xmlns:a16="http://schemas.microsoft.com/office/drawing/2014/main" id="{D7700D03-DAC2-4683-9CAC-BDB22BE246AD}"/>
              </a:ext>
            </a:extLst>
          </p:cNvPr>
          <p:cNvSpPr>
            <a:spLocks noChangeArrowheads="1"/>
          </p:cNvSpPr>
          <p:nvPr/>
        </p:nvSpPr>
        <p:spPr bwMode="auto">
          <a:xfrm>
            <a:off x="61722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7" name="AutoShape 9">
            <a:extLst>
              <a:ext uri="{FF2B5EF4-FFF2-40B4-BE49-F238E27FC236}">
                <a16:creationId xmlns:a16="http://schemas.microsoft.com/office/drawing/2014/main" id="{837E13BD-D184-4F9E-B87D-03AE24C65B18}"/>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8" name="Text Box 10">
            <a:extLst>
              <a:ext uri="{FF2B5EF4-FFF2-40B4-BE49-F238E27FC236}">
                <a16:creationId xmlns:a16="http://schemas.microsoft.com/office/drawing/2014/main" id="{952034DA-2167-4D0F-B1F6-CA4E0EDA196A}"/>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pic>
        <p:nvPicPr>
          <p:cNvPr id="71689" name="Picture 11">
            <a:extLst>
              <a:ext uri="{FF2B5EF4-FFF2-40B4-BE49-F238E27FC236}">
                <a16:creationId xmlns:a16="http://schemas.microsoft.com/office/drawing/2014/main" id="{3AF6D806-4C46-4A9C-A254-857E9DA9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1690" name="Object 2">
            <a:extLst>
              <a:ext uri="{FF2B5EF4-FFF2-40B4-BE49-F238E27FC236}">
                <a16:creationId xmlns:a16="http://schemas.microsoft.com/office/drawing/2014/main" id="{FD9C99C7-ADA7-4C35-8749-C40C83CADD80}"/>
              </a:ext>
            </a:extLst>
          </p:cNvPr>
          <p:cNvGraphicFramePr>
            <a:graphicFrameLocks noChangeAspect="1"/>
          </p:cNvGraphicFramePr>
          <p:nvPr/>
        </p:nvGraphicFramePr>
        <p:xfrm>
          <a:off x="3276600" y="3886200"/>
          <a:ext cx="2457450" cy="2363788"/>
        </p:xfrm>
        <a:graphic>
          <a:graphicData uri="http://schemas.openxmlformats.org/presentationml/2006/ole">
            <mc:AlternateContent xmlns:mc="http://schemas.openxmlformats.org/markup-compatibility/2006">
              <mc:Choice xmlns:v="urn:schemas-microsoft-com:vml" Requires="v">
                <p:oleObj name="Chart" r:id="rId4" imgW="3825000" imgH="3678840" progId="Excel.Sheet.8">
                  <p:embed/>
                </p:oleObj>
              </mc:Choice>
              <mc:Fallback>
                <p:oleObj name="Chart" r:id="rId4" imgW="3825000" imgH="367884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886200"/>
                        <a:ext cx="245745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1" name="Text Box 13">
            <a:extLst>
              <a:ext uri="{FF2B5EF4-FFF2-40B4-BE49-F238E27FC236}">
                <a16:creationId xmlns:a16="http://schemas.microsoft.com/office/drawing/2014/main" id="{7C79DD49-7A5E-46C8-8224-3248DDAD1A28}"/>
              </a:ext>
            </a:extLst>
          </p:cNvPr>
          <p:cNvSpPr txBox="1">
            <a:spLocks noChangeArrowheads="1"/>
          </p:cNvSpPr>
          <p:nvPr/>
        </p:nvSpPr>
        <p:spPr bwMode="auto">
          <a:xfrm>
            <a:off x="4089400" y="3962400"/>
            <a:ext cx="833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1600" b="0">
                <a:solidFill>
                  <a:schemeClr val="bg2"/>
                </a:solidFill>
                <a:latin typeface="Symbol" panose="05050102010706020507" pitchFamily="18" charset="2"/>
              </a:rPr>
              <a:t>r</a:t>
            </a:r>
            <a:r>
              <a:rPr lang="en-US" altLang="en-US" sz="1600" b="0">
                <a:solidFill>
                  <a:schemeClr val="bg2"/>
                </a:solidFill>
                <a:latin typeface="Times New Roman" panose="02020603050405020304" pitchFamily="18" charset="0"/>
              </a:rPr>
              <a:t> = -.29</a:t>
            </a:r>
          </a:p>
        </p:txBody>
      </p:sp>
      <p:sp>
        <p:nvSpPr>
          <p:cNvPr id="71692" name="Text Box 14">
            <a:extLst>
              <a:ext uri="{FF2B5EF4-FFF2-40B4-BE49-F238E27FC236}">
                <a16:creationId xmlns:a16="http://schemas.microsoft.com/office/drawing/2014/main" id="{B16109FA-8000-4EF5-A719-272600BCAAB6}"/>
              </a:ext>
            </a:extLst>
          </p:cNvPr>
          <p:cNvSpPr txBox="1">
            <a:spLocks noChangeArrowheads="1"/>
          </p:cNvSpPr>
          <p:nvPr/>
        </p:nvSpPr>
        <p:spPr bwMode="auto">
          <a:xfrm>
            <a:off x="234950" y="3965575"/>
            <a:ext cx="227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x,y</a:t>
            </a:r>
          </a:p>
          <a:p>
            <a:pPr algn="ctr">
              <a:spcBef>
                <a:spcPct val="0"/>
              </a:spcBef>
              <a:buClrTx/>
              <a:buFontTx/>
              <a:buNone/>
            </a:pPr>
            <a:r>
              <a:rPr lang="en-US" altLang="en-US" sz="2800">
                <a:latin typeface="Futura Book"/>
              </a:rPr>
              <a:t>correlated?</a:t>
            </a:r>
          </a:p>
        </p:txBody>
      </p:sp>
      <p:sp>
        <p:nvSpPr>
          <p:cNvPr id="71693" name="Text Box 15">
            <a:extLst>
              <a:ext uri="{FF2B5EF4-FFF2-40B4-BE49-F238E27FC236}">
                <a16:creationId xmlns:a16="http://schemas.microsoft.com/office/drawing/2014/main" id="{838CC603-36D0-4651-9181-593AE271A358}"/>
              </a:ext>
            </a:extLst>
          </p:cNvPr>
          <p:cNvSpPr txBox="1">
            <a:spLocks noChangeArrowheads="1"/>
          </p:cNvSpPr>
          <p:nvPr/>
        </p:nvSpPr>
        <p:spPr bwMode="auto">
          <a:xfrm>
            <a:off x="971550" y="6858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71694" name="Text Box 16">
            <a:extLst>
              <a:ext uri="{FF2B5EF4-FFF2-40B4-BE49-F238E27FC236}">
                <a16:creationId xmlns:a16="http://schemas.microsoft.com/office/drawing/2014/main" id="{122990BE-7D1E-4DAC-923B-8C8F99FD52AD}"/>
              </a:ext>
            </a:extLst>
          </p:cNvPr>
          <p:cNvSpPr txBox="1">
            <a:spLocks noChangeArrowheads="1"/>
          </p:cNvSpPr>
          <p:nvPr/>
        </p:nvSpPr>
        <p:spPr bwMode="auto">
          <a:xfrm>
            <a:off x="4495800" y="6858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71695" name="Rectangle 3">
            <a:extLst>
              <a:ext uri="{FF2B5EF4-FFF2-40B4-BE49-F238E27FC236}">
                <a16:creationId xmlns:a16="http://schemas.microsoft.com/office/drawing/2014/main" id="{9B5940D1-99B0-4ADF-85F0-86870F96D7B6}"/>
              </a:ext>
            </a:extLst>
          </p:cNvPr>
          <p:cNvSpPr>
            <a:spLocks noGrp="1" noRot="1" noChangeArrowheads="1"/>
          </p:cNvSpPr>
          <p:nvPr>
            <p:ph type="title"/>
          </p:nvPr>
        </p:nvSpPr>
        <p:spPr>
          <a:xfrm>
            <a:off x="476250" y="1292225"/>
            <a:ext cx="8385175" cy="1022350"/>
          </a:xfrm>
        </p:spPr>
        <p:txBody>
          <a:bodyPr/>
          <a:lstStyle/>
          <a:p>
            <a:r>
              <a:rPr lang="en-US" altLang="en-US"/>
              <a:t>Better Visualization?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0E0CA3-DDC4-4958-AC12-91E8A44F88C3}"/>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88067" name="Rectangle 2">
            <a:extLst>
              <a:ext uri="{FF2B5EF4-FFF2-40B4-BE49-F238E27FC236}">
                <a16:creationId xmlns:a16="http://schemas.microsoft.com/office/drawing/2014/main" id="{4402FCE4-AC10-4B7D-B704-4D2662E7C284}"/>
              </a:ext>
            </a:extLst>
          </p:cNvPr>
          <p:cNvSpPr>
            <a:spLocks noChangeArrowheads="1"/>
          </p:cNvSpPr>
          <p:nvPr/>
        </p:nvSpPr>
        <p:spPr bwMode="auto">
          <a:xfrm>
            <a:off x="457200" y="1143000"/>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b="0" dirty="0">
                <a:latin typeface="CMR12"/>
              </a:rPr>
              <a:t>The Gestalt principles are supported by </a:t>
            </a:r>
            <a:r>
              <a:rPr lang="en-US" altLang="en-US" b="0" dirty="0" err="1">
                <a:latin typeface="CMR12"/>
              </a:rPr>
              <a:t>neurophysichologists</a:t>
            </a:r>
            <a:r>
              <a:rPr lang="en-US" altLang="en-US" b="0" dirty="0">
                <a:latin typeface="CMR12"/>
              </a:rPr>
              <a:t>. The observations</a:t>
            </a:r>
          </a:p>
          <a:p>
            <a:r>
              <a:rPr lang="en-US" altLang="en-US" b="0" dirty="0">
                <a:latin typeface="CMR12"/>
              </a:rPr>
              <a:t>basically address the perception of the </a:t>
            </a:r>
            <a:r>
              <a:rPr lang="en-US" altLang="en-US" b="0" i="1" dirty="0">
                <a:latin typeface="CMTI12"/>
              </a:rPr>
              <a:t>whole </a:t>
            </a:r>
            <a:r>
              <a:rPr lang="en-US" altLang="en-US" b="0" dirty="0">
                <a:latin typeface="CMR12"/>
              </a:rPr>
              <a:t>formed with discrete visual elements and serves as a useful guideline for graphical user interface design.</a:t>
            </a:r>
            <a:endParaRPr lang="en-US" altLang="en-US" dirty="0"/>
          </a:p>
        </p:txBody>
      </p:sp>
      <p:sp>
        <p:nvSpPr>
          <p:cNvPr id="88068" name="Rectangle 3">
            <a:extLst>
              <a:ext uri="{FF2B5EF4-FFF2-40B4-BE49-F238E27FC236}">
                <a16:creationId xmlns:a16="http://schemas.microsoft.com/office/drawing/2014/main" id="{5E1925DB-31E9-463A-818F-86B852C917D4}"/>
              </a:ext>
            </a:extLst>
          </p:cNvPr>
          <p:cNvSpPr>
            <a:spLocks noChangeArrowheads="1"/>
          </p:cNvSpPr>
          <p:nvPr/>
        </p:nvSpPr>
        <p:spPr bwMode="auto">
          <a:xfrm>
            <a:off x="457200" y="2211388"/>
            <a:ext cx="8001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Proximity</a:t>
            </a:r>
          </a:p>
          <a:p>
            <a:r>
              <a:rPr lang="en-US" altLang="en-US" b="0">
                <a:latin typeface="CMR12"/>
              </a:rPr>
              <a:t>Proximity is the relative distance between objects that affect our perception of whether they form a group. Objects nearer to each other appeared to be </a:t>
            </a:r>
            <a:r>
              <a:rPr lang="en-US" altLang="en-US" b="0"/>
              <a:t>a group where the distant ones are not. Based on this principle, buttons for example, can be organized having close functionalities.</a:t>
            </a:r>
            <a:endParaRPr lang="en-US" altLang="en-US"/>
          </a:p>
        </p:txBody>
      </p:sp>
      <p:pic>
        <p:nvPicPr>
          <p:cNvPr id="88069" name="Picture 4">
            <a:extLst>
              <a:ext uri="{FF2B5EF4-FFF2-40B4-BE49-F238E27FC236}">
                <a16:creationId xmlns:a16="http://schemas.microsoft.com/office/drawing/2014/main" id="{436928D4-EB78-49D8-AC97-78C7533E4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86200"/>
            <a:ext cx="30575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6112BC-D03B-4E79-961A-3B83A1601AA1}"/>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89091" name="Rectangle 2">
            <a:extLst>
              <a:ext uri="{FF2B5EF4-FFF2-40B4-BE49-F238E27FC236}">
                <a16:creationId xmlns:a16="http://schemas.microsoft.com/office/drawing/2014/main" id="{C028E108-1961-4224-9B5D-1E5193C7F0C3}"/>
              </a:ext>
            </a:extLst>
          </p:cNvPr>
          <p:cNvSpPr>
            <a:spLocks noChangeArrowheads="1"/>
          </p:cNvSpPr>
          <p:nvPr/>
        </p:nvSpPr>
        <p:spPr bwMode="auto">
          <a:xfrm>
            <a:off x="488950" y="1066800"/>
            <a:ext cx="82740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2000">
                <a:latin typeface="CMBX12"/>
              </a:rPr>
              <a:t>Similarity</a:t>
            </a:r>
          </a:p>
          <a:p>
            <a:r>
              <a:rPr lang="en-US" altLang="en-US" b="0">
                <a:latin typeface="CMR12"/>
              </a:rPr>
              <a:t>Objects looking similar appear to be a group. Shape is predominant in this perception along with size and color. This principle was widely considered during the development of event visualization as well as user interface design.</a:t>
            </a:r>
            <a:endParaRPr lang="en-US" altLang="en-US"/>
          </a:p>
        </p:txBody>
      </p:sp>
      <p:pic>
        <p:nvPicPr>
          <p:cNvPr id="89092" name="Picture 3">
            <a:extLst>
              <a:ext uri="{FF2B5EF4-FFF2-40B4-BE49-F238E27FC236}">
                <a16:creationId xmlns:a16="http://schemas.microsoft.com/office/drawing/2014/main" id="{58EEA574-0929-43F1-8ECA-F7B43650D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16200"/>
            <a:ext cx="2624138"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EFADF9-784F-4326-8FDE-152C9136E740}"/>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0115" name="Rectangle 2">
            <a:extLst>
              <a:ext uri="{FF2B5EF4-FFF2-40B4-BE49-F238E27FC236}">
                <a16:creationId xmlns:a16="http://schemas.microsoft.com/office/drawing/2014/main" id="{BA1C48A1-5F16-4B54-98DD-28A5981B930D}"/>
              </a:ext>
            </a:extLst>
          </p:cNvPr>
          <p:cNvSpPr>
            <a:spLocks noChangeArrowheads="1"/>
          </p:cNvSpPr>
          <p:nvPr/>
        </p:nvSpPr>
        <p:spPr bwMode="auto">
          <a:xfrm>
            <a:off x="457200" y="1143000"/>
            <a:ext cx="8305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Continuity</a:t>
            </a:r>
          </a:p>
          <a:p>
            <a:r>
              <a:rPr lang="en-US" altLang="en-US" b="0">
                <a:latin typeface="CMR12"/>
              </a:rPr>
              <a:t>Our visual system has an intrinsic tendency to solve ambiguity or fill missing elements in such that we can perceive a broken chunk of visual information as a whole. However, the principle has not been used intentionally in the design.</a:t>
            </a:r>
            <a:endParaRPr lang="en-US" altLang="en-US"/>
          </a:p>
        </p:txBody>
      </p:sp>
      <p:pic>
        <p:nvPicPr>
          <p:cNvPr id="90116" name="Picture 3">
            <a:extLst>
              <a:ext uri="{FF2B5EF4-FFF2-40B4-BE49-F238E27FC236}">
                <a16:creationId xmlns:a16="http://schemas.microsoft.com/office/drawing/2014/main" id="{E6A0CC4D-A9DC-4EDF-8C7E-B9F9C3851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65" t="8174" r="6165"/>
          <a:stretch>
            <a:fillRect/>
          </a:stretch>
        </p:blipFill>
        <p:spPr bwMode="auto">
          <a:xfrm>
            <a:off x="3048000" y="3124200"/>
            <a:ext cx="30480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3B077D-DE52-4222-96A6-BEECA417C611}"/>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1139" name="Rectangle 2">
            <a:extLst>
              <a:ext uri="{FF2B5EF4-FFF2-40B4-BE49-F238E27FC236}">
                <a16:creationId xmlns:a16="http://schemas.microsoft.com/office/drawing/2014/main" id="{C0F37C64-23ED-484B-A344-46A3DC302D48}"/>
              </a:ext>
            </a:extLst>
          </p:cNvPr>
          <p:cNvSpPr>
            <a:spLocks noChangeArrowheads="1"/>
          </p:cNvSpPr>
          <p:nvPr/>
        </p:nvSpPr>
        <p:spPr bwMode="auto">
          <a:xfrm>
            <a:off x="571500" y="1295400"/>
            <a:ext cx="8001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Closure</a:t>
            </a:r>
          </a:p>
          <a:p>
            <a:r>
              <a:rPr lang="en-US" altLang="en-US" b="0">
                <a:latin typeface="CMR12"/>
              </a:rPr>
              <a:t>This principle states that our visual system automatically closes open figures to perceive them as a whole. This is somewhat related to </a:t>
            </a:r>
            <a:r>
              <a:rPr lang="en-US" altLang="en-US" b="0" i="1">
                <a:latin typeface="CMTI12"/>
              </a:rPr>
              <a:t>similarity principle </a:t>
            </a:r>
            <a:r>
              <a:rPr lang="en-US" altLang="en-US" b="0">
                <a:latin typeface="CMR12"/>
              </a:rPr>
              <a:t>and we considered the phenomena as an undesired effect that may misrepresent the intended message when a visual scheme yields many elements.</a:t>
            </a:r>
            <a:endParaRPr lang="en-US" altLang="en-US"/>
          </a:p>
        </p:txBody>
      </p:sp>
      <p:pic>
        <p:nvPicPr>
          <p:cNvPr id="91140" name="Picture 3">
            <a:extLst>
              <a:ext uri="{FF2B5EF4-FFF2-40B4-BE49-F238E27FC236}">
                <a16:creationId xmlns:a16="http://schemas.microsoft.com/office/drawing/2014/main" id="{CC2966BB-7C82-4210-A98A-7F83253FE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050" y="3109913"/>
            <a:ext cx="3517900"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FD36-1776-4561-9034-1E66200CEC50}"/>
              </a:ext>
            </a:extLst>
          </p:cNvPr>
          <p:cNvSpPr>
            <a:spLocks noGrp="1"/>
          </p:cNvSpPr>
          <p:nvPr>
            <p:ph type="title"/>
          </p:nvPr>
        </p:nvSpPr>
        <p:spPr/>
        <p:txBody>
          <a:bodyPr/>
          <a:lstStyle/>
          <a:p>
            <a:r>
              <a:rPr lang="en-US" dirty="0"/>
              <a:t>Color: Google Map</a:t>
            </a:r>
          </a:p>
        </p:txBody>
      </p:sp>
      <p:pic>
        <p:nvPicPr>
          <p:cNvPr id="6" name="Content Placeholder 5" descr="A picture containing text, map&#10;&#10;Description automatically generated">
            <a:extLst>
              <a:ext uri="{FF2B5EF4-FFF2-40B4-BE49-F238E27FC236}">
                <a16:creationId xmlns:a16="http://schemas.microsoft.com/office/drawing/2014/main" id="{2AAE1536-B708-4FB6-AF02-46EE5B9C005D}"/>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92265" y="1828800"/>
            <a:ext cx="8359470" cy="4343400"/>
          </a:xfrm>
        </p:spPr>
      </p:pic>
    </p:spTree>
    <p:extLst>
      <p:ext uri="{BB962C8B-B14F-4D97-AF65-F5344CB8AC3E}">
        <p14:creationId xmlns:p14="http://schemas.microsoft.com/office/powerpoint/2010/main" val="35713931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78B80B-2533-4610-88CA-37C578C3F796}"/>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2163" name="Rectangle 2">
            <a:extLst>
              <a:ext uri="{FF2B5EF4-FFF2-40B4-BE49-F238E27FC236}">
                <a16:creationId xmlns:a16="http://schemas.microsoft.com/office/drawing/2014/main" id="{D4A5FF65-53AF-4B05-BE28-36AEFC890034}"/>
              </a:ext>
            </a:extLst>
          </p:cNvPr>
          <p:cNvSpPr>
            <a:spLocks noChangeArrowheads="1"/>
          </p:cNvSpPr>
          <p:nvPr/>
        </p:nvSpPr>
        <p:spPr bwMode="auto">
          <a:xfrm>
            <a:off x="685800" y="1295400"/>
            <a:ext cx="8077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Symmetry</a:t>
            </a:r>
          </a:p>
          <a:p>
            <a:r>
              <a:rPr lang="en-US" altLang="en-US" b="0">
                <a:latin typeface="CMR12"/>
              </a:rPr>
              <a:t>The Gestalt principle of symmetry states our tendency to parse scene in a simpler form. This is our tendency of rejecting cognitive load by forming a simpler pattern in the brain. On the other hand, a visual design supported by this principle improves the visual clarity and reduces visual complexity dramatically.</a:t>
            </a:r>
            <a:endParaRPr lang="en-US" altLang="en-US"/>
          </a:p>
        </p:txBody>
      </p:sp>
      <p:pic>
        <p:nvPicPr>
          <p:cNvPr id="92164" name="Picture 3">
            <a:extLst>
              <a:ext uri="{FF2B5EF4-FFF2-40B4-BE49-F238E27FC236}">
                <a16:creationId xmlns:a16="http://schemas.microsoft.com/office/drawing/2014/main" id="{AB490278-1FED-4DE7-849B-81818632E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36" t="12161" r="8975" b="1350"/>
          <a:stretch>
            <a:fillRect/>
          </a:stretch>
        </p:blipFill>
        <p:spPr bwMode="auto">
          <a:xfrm>
            <a:off x="1866900" y="3068638"/>
            <a:ext cx="541020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AD6CBB-8774-4B79-AB66-8C6ED884D209}"/>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3187" name="Rectangle 3">
            <a:extLst>
              <a:ext uri="{FF2B5EF4-FFF2-40B4-BE49-F238E27FC236}">
                <a16:creationId xmlns:a16="http://schemas.microsoft.com/office/drawing/2014/main" id="{5E0197A5-99FC-456C-9112-2CA580D16E8C}"/>
              </a:ext>
            </a:extLst>
          </p:cNvPr>
          <p:cNvSpPr>
            <a:spLocks noChangeArrowheads="1"/>
          </p:cNvSpPr>
          <p:nvPr/>
        </p:nvSpPr>
        <p:spPr bwMode="auto">
          <a:xfrm>
            <a:off x="609600" y="1143000"/>
            <a:ext cx="81534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Figure/Ground</a:t>
            </a:r>
          </a:p>
          <a:p>
            <a:r>
              <a:rPr lang="en-US" altLang="en-US" b="0">
                <a:latin typeface="CMR12"/>
              </a:rPr>
              <a:t>This is a very interesting observation that when a smaller object overlaps a bigger object, the bigger one appears as ground while the smaller one as figure. This principle was a key consideration in nested visual element design and not to be mistakenly used where the similar message was not intended. However, there are situations when it is hard to distinguish between a figure and a ground.</a:t>
            </a:r>
            <a:endParaRPr lang="en-US" altLang="en-US"/>
          </a:p>
        </p:txBody>
      </p:sp>
      <p:sp>
        <p:nvSpPr>
          <p:cNvPr id="5" name="Rectangle 4">
            <a:extLst>
              <a:ext uri="{FF2B5EF4-FFF2-40B4-BE49-F238E27FC236}">
                <a16:creationId xmlns:a16="http://schemas.microsoft.com/office/drawing/2014/main" id="{2FD9CB27-FF24-491C-AC84-01ACD36ECA6D}"/>
              </a:ext>
            </a:extLst>
          </p:cNvPr>
          <p:cNvSpPr/>
          <p:nvPr/>
        </p:nvSpPr>
        <p:spPr bwMode="auto">
          <a:xfrm>
            <a:off x="2057400" y="3429000"/>
            <a:ext cx="2133600" cy="2133600"/>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a:lstStyle/>
          <a:p>
            <a:pPr>
              <a:defRPr/>
            </a:pPr>
            <a:endParaRPr lang="en-US" dirty="0">
              <a:latin typeface="Neutra Text" pitchFamily="50" charset="0"/>
            </a:endParaRPr>
          </a:p>
        </p:txBody>
      </p:sp>
      <p:sp>
        <p:nvSpPr>
          <p:cNvPr id="93189" name="Isosceles Triangle 5">
            <a:extLst>
              <a:ext uri="{FF2B5EF4-FFF2-40B4-BE49-F238E27FC236}">
                <a16:creationId xmlns:a16="http://schemas.microsoft.com/office/drawing/2014/main" id="{877BA176-B020-4FF9-B06D-482D7751D8EE}"/>
              </a:ext>
            </a:extLst>
          </p:cNvPr>
          <p:cNvSpPr>
            <a:spLocks noChangeArrowheads="1"/>
          </p:cNvSpPr>
          <p:nvPr/>
        </p:nvSpPr>
        <p:spPr bwMode="auto">
          <a:xfrm>
            <a:off x="2514600" y="3886200"/>
            <a:ext cx="1238250" cy="1066800"/>
          </a:xfrm>
          <a:prstGeom prst="triangle">
            <a:avLst>
              <a:gd name="adj" fmla="val 50000"/>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7" name="Rectangle 6">
            <a:extLst>
              <a:ext uri="{FF2B5EF4-FFF2-40B4-BE49-F238E27FC236}">
                <a16:creationId xmlns:a16="http://schemas.microsoft.com/office/drawing/2014/main" id="{15E4DE53-5941-4A39-B8C7-933A2743BA01}"/>
              </a:ext>
            </a:extLst>
          </p:cNvPr>
          <p:cNvSpPr/>
          <p:nvPr/>
        </p:nvSpPr>
        <p:spPr bwMode="auto">
          <a:xfrm>
            <a:off x="5029200" y="3429000"/>
            <a:ext cx="2133600" cy="2133600"/>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a:lstStyle/>
          <a:p>
            <a:pPr>
              <a:defRPr/>
            </a:pPr>
            <a:endParaRPr lang="en-US" dirty="0">
              <a:latin typeface="Neutra Text" pitchFamily="50" charset="0"/>
            </a:endParaRPr>
          </a:p>
        </p:txBody>
      </p:sp>
      <p:sp>
        <p:nvSpPr>
          <p:cNvPr id="8" name="Isosceles Triangle 7">
            <a:extLst>
              <a:ext uri="{FF2B5EF4-FFF2-40B4-BE49-F238E27FC236}">
                <a16:creationId xmlns:a16="http://schemas.microsoft.com/office/drawing/2014/main" id="{1C44A33E-951A-4969-BDC5-DF57B11866CC}"/>
              </a:ext>
            </a:extLst>
          </p:cNvPr>
          <p:cNvSpPr>
            <a:spLocks noChangeArrowheads="1"/>
          </p:cNvSpPr>
          <p:nvPr/>
        </p:nvSpPr>
        <p:spPr bwMode="auto">
          <a:xfrm>
            <a:off x="6019800" y="3886200"/>
            <a:ext cx="1238250" cy="1066800"/>
          </a:xfrm>
          <a:prstGeom prst="triangle">
            <a:avLst>
              <a:gd name="adj" fmla="val 50000"/>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5A9D23-4B58-4D34-873D-7124053AF742}"/>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4211" name="Rectangle 2">
            <a:extLst>
              <a:ext uri="{FF2B5EF4-FFF2-40B4-BE49-F238E27FC236}">
                <a16:creationId xmlns:a16="http://schemas.microsoft.com/office/drawing/2014/main" id="{124373F5-45F0-4FD3-9A73-E7AB5C7BC651}"/>
              </a:ext>
            </a:extLst>
          </p:cNvPr>
          <p:cNvSpPr>
            <a:spLocks noChangeArrowheads="1"/>
          </p:cNvSpPr>
          <p:nvPr/>
        </p:nvSpPr>
        <p:spPr bwMode="auto">
          <a:xfrm>
            <a:off x="609600" y="1295400"/>
            <a:ext cx="8382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Common fate</a:t>
            </a:r>
          </a:p>
          <a:p>
            <a:r>
              <a:rPr lang="en-US" altLang="en-US" b="0">
                <a:latin typeface="CMR12"/>
              </a:rPr>
              <a:t>Unlike the previously mentioned principles, this principle concerns with the moving objects and is related to </a:t>
            </a:r>
            <a:r>
              <a:rPr lang="en-US" altLang="en-US" b="0" i="1">
                <a:latin typeface="CMTI12"/>
              </a:rPr>
              <a:t>proximity </a:t>
            </a:r>
            <a:r>
              <a:rPr lang="en-US" altLang="en-US" b="0">
                <a:latin typeface="CMR12"/>
              </a:rPr>
              <a:t>and </a:t>
            </a:r>
            <a:r>
              <a:rPr lang="en-US" altLang="en-US" b="0" i="1">
                <a:latin typeface="CMTI12"/>
              </a:rPr>
              <a:t>similarity </a:t>
            </a:r>
            <a:r>
              <a:rPr lang="en-US" altLang="en-US" b="0">
                <a:latin typeface="CMR12"/>
              </a:rPr>
              <a:t>principles. It states that the objects that move together are perceived as a group. Since we haven’t used animation or animated visual effects, this principle was never taken into account.</a:t>
            </a:r>
            <a:endParaRPr lang="en-US" altLang="en-US"/>
          </a:p>
        </p:txBody>
      </p:sp>
      <p:pic>
        <p:nvPicPr>
          <p:cNvPr id="94212" name="Picture 4">
            <a:extLst>
              <a:ext uri="{FF2B5EF4-FFF2-40B4-BE49-F238E27FC236}">
                <a16:creationId xmlns:a16="http://schemas.microsoft.com/office/drawing/2014/main" id="{E929E042-16F3-49D6-B731-937934080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48025"/>
            <a:ext cx="29559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6">
            <a:extLst>
              <a:ext uri="{FF2B5EF4-FFF2-40B4-BE49-F238E27FC236}">
                <a16:creationId xmlns:a16="http://schemas.microsoft.com/office/drawing/2014/main" id="{3632B5DE-554C-489F-BFAA-3A22A2FA4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63900"/>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0B16BD-9208-41D9-B2A3-992263E6A44F}"/>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5235" name="Rectangle 2">
            <a:extLst>
              <a:ext uri="{FF2B5EF4-FFF2-40B4-BE49-F238E27FC236}">
                <a16:creationId xmlns:a16="http://schemas.microsoft.com/office/drawing/2014/main" id="{E145B136-A077-453D-90DE-BA88B2ADB241}"/>
              </a:ext>
            </a:extLst>
          </p:cNvPr>
          <p:cNvSpPr>
            <a:spLocks noChangeArrowheads="1"/>
          </p:cNvSpPr>
          <p:nvPr/>
        </p:nvSpPr>
        <p:spPr bwMode="auto">
          <a:xfrm>
            <a:off x="665163" y="974725"/>
            <a:ext cx="8001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Combined</a:t>
            </a:r>
          </a:p>
          <a:p>
            <a:r>
              <a:rPr lang="en-US" altLang="en-US" b="0">
                <a:latin typeface="CMR12"/>
              </a:rPr>
              <a:t>In a real-world scenario, Gestalt principles work with combined effect. In a static world, first six principles are in effect, while in a dynamic world, the seventh principle’s participation is almost obvious.</a:t>
            </a:r>
            <a:endParaRPr lang="en-US" altLang="en-US"/>
          </a:p>
        </p:txBody>
      </p:sp>
      <p:pic>
        <p:nvPicPr>
          <p:cNvPr id="4" name="CHINESE MILITARY PARADE ● Crazy Training Militar !!">
            <a:hlinkClick r:id="" action="ppaction://media"/>
            <a:extLst>
              <a:ext uri="{FF2B5EF4-FFF2-40B4-BE49-F238E27FC236}">
                <a16:creationId xmlns:a16="http://schemas.microsoft.com/office/drawing/2014/main" id="{9767722D-4129-499A-9CA9-205706228053}"/>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574800" y="2209800"/>
            <a:ext cx="5994400"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72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15D10-483B-4AA6-BE98-CAD3B7D8745C}"/>
              </a:ext>
            </a:extLst>
          </p:cNvPr>
          <p:cNvSpPr/>
          <p:nvPr/>
        </p:nvSpPr>
        <p:spPr>
          <a:xfrm>
            <a:off x="457200" y="228600"/>
            <a:ext cx="8001000" cy="830263"/>
          </a:xfrm>
          <a:prstGeom prst="rect">
            <a:avLst/>
          </a:prstGeom>
        </p:spPr>
        <p:txBody>
          <a:bodyPr>
            <a:spAutoFit/>
          </a:bodyPr>
          <a:lstStyle/>
          <a:p>
            <a:pPr>
              <a:defRPr/>
            </a:pPr>
            <a:r>
              <a:rPr lang="en-US" sz="4600" dirty="0">
                <a:solidFill>
                  <a:schemeClr val="tx2"/>
                </a:solidFill>
                <a:latin typeface="+mj-lt"/>
                <a:ea typeface="+mj-ea"/>
                <a:cs typeface="+mj-cs"/>
              </a:rPr>
              <a:t>Meaning of Colors</a:t>
            </a:r>
          </a:p>
        </p:txBody>
      </p:sp>
      <p:sp>
        <p:nvSpPr>
          <p:cNvPr id="96259" name="Rectangle 2">
            <a:extLst>
              <a:ext uri="{FF2B5EF4-FFF2-40B4-BE49-F238E27FC236}">
                <a16:creationId xmlns:a16="http://schemas.microsoft.com/office/drawing/2014/main" id="{FE2B0DF5-D3D6-490C-A0DC-F3B92D2251BC}"/>
              </a:ext>
            </a:extLst>
          </p:cNvPr>
          <p:cNvSpPr>
            <a:spLocks noChangeArrowheads="1"/>
          </p:cNvSpPr>
          <p:nvPr/>
        </p:nvSpPr>
        <p:spPr bwMode="auto">
          <a:xfrm>
            <a:off x="609600" y="1143000"/>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Black: </a:t>
            </a:r>
            <a:r>
              <a:rPr lang="en-US" altLang="en-US" b="0">
                <a:latin typeface="CMR12"/>
              </a:rPr>
              <a:t>Black is said to be the color of authority and power. It is stylish and timeless and also implies submission.</a:t>
            </a:r>
            <a:endParaRPr lang="en-US" altLang="en-US"/>
          </a:p>
        </p:txBody>
      </p:sp>
      <p:sp>
        <p:nvSpPr>
          <p:cNvPr id="96260" name="Rectangle 3">
            <a:extLst>
              <a:ext uri="{FF2B5EF4-FFF2-40B4-BE49-F238E27FC236}">
                <a16:creationId xmlns:a16="http://schemas.microsoft.com/office/drawing/2014/main" id="{3A887AB9-E3D2-4EED-BFDA-EB449480924C}"/>
              </a:ext>
            </a:extLst>
          </p:cNvPr>
          <p:cNvSpPr>
            <a:spLocks noChangeArrowheads="1"/>
          </p:cNvSpPr>
          <p:nvPr/>
        </p:nvSpPr>
        <p:spPr bwMode="auto">
          <a:xfrm>
            <a:off x="609600" y="187325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White: </a:t>
            </a:r>
            <a:r>
              <a:rPr lang="en-US" altLang="en-US" b="0">
                <a:latin typeface="CMR12"/>
              </a:rPr>
              <a:t>White symbolizes innocence and purity. It is light and neutral and goes with everything.</a:t>
            </a:r>
            <a:endParaRPr lang="en-US" altLang="en-US"/>
          </a:p>
        </p:txBody>
      </p:sp>
      <p:sp>
        <p:nvSpPr>
          <p:cNvPr id="96261" name="Rectangle 4">
            <a:extLst>
              <a:ext uri="{FF2B5EF4-FFF2-40B4-BE49-F238E27FC236}">
                <a16:creationId xmlns:a16="http://schemas.microsoft.com/office/drawing/2014/main" id="{B2BEC6BD-240D-44FA-B14B-29CE304A47E3}"/>
              </a:ext>
            </a:extLst>
          </p:cNvPr>
          <p:cNvSpPr>
            <a:spLocks noChangeArrowheads="1"/>
          </p:cNvSpPr>
          <p:nvPr/>
        </p:nvSpPr>
        <p:spPr bwMode="auto">
          <a:xfrm>
            <a:off x="609600" y="2601913"/>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Red: </a:t>
            </a:r>
            <a:r>
              <a:rPr lang="en-US" altLang="en-US" b="0">
                <a:latin typeface="CMR12"/>
              </a:rPr>
              <a:t>Red is the most emotionally intense color. It stimulates a faster heart bit and breathing. It is also considered the color of love, probably because heart and red rose symbolizes love or vice versa. The most romantic color </a:t>
            </a:r>
            <a:r>
              <a:rPr lang="en-US" altLang="en-US" b="0" i="1">
                <a:latin typeface="CMTI12"/>
              </a:rPr>
              <a:t>pink </a:t>
            </a:r>
            <a:r>
              <a:rPr lang="en-US" altLang="en-US" b="0">
                <a:latin typeface="CMR12"/>
              </a:rPr>
              <a:t>is close to red. On the other hand, this extreme color is also used for attention.</a:t>
            </a:r>
            <a:endParaRPr lang="en-US" altLang="en-US"/>
          </a:p>
        </p:txBody>
      </p:sp>
      <p:sp>
        <p:nvSpPr>
          <p:cNvPr id="96262" name="Rectangle 6">
            <a:extLst>
              <a:ext uri="{FF2B5EF4-FFF2-40B4-BE49-F238E27FC236}">
                <a16:creationId xmlns:a16="http://schemas.microsoft.com/office/drawing/2014/main" id="{8DA952E9-7FA2-4E9C-B889-DD6917F4FE8B}"/>
              </a:ext>
            </a:extLst>
          </p:cNvPr>
          <p:cNvSpPr>
            <a:spLocks noChangeArrowheads="1"/>
          </p:cNvSpPr>
          <p:nvPr/>
        </p:nvSpPr>
        <p:spPr bwMode="auto">
          <a:xfrm>
            <a:off x="609600" y="3843338"/>
            <a:ext cx="8305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Blue: </a:t>
            </a:r>
            <a:r>
              <a:rPr lang="en-US" altLang="en-US" b="0">
                <a:latin typeface="CMR12"/>
              </a:rPr>
              <a:t>The color of ocean and sky. Blue is one of the most popular colors and symbolizes immensity, causing opposite reaction to red. Peaceful, tranquil blue causes calming chemicals production in body. Blue is also the color of coldness and depression.</a:t>
            </a:r>
            <a:endParaRPr lang="en-US" altLang="en-US"/>
          </a:p>
        </p:txBody>
      </p:sp>
      <p:sp>
        <p:nvSpPr>
          <p:cNvPr id="96263" name="Rectangle 7">
            <a:extLst>
              <a:ext uri="{FF2B5EF4-FFF2-40B4-BE49-F238E27FC236}">
                <a16:creationId xmlns:a16="http://schemas.microsoft.com/office/drawing/2014/main" id="{0F254639-B40C-45CF-A95B-EE87374EFBE5}"/>
              </a:ext>
            </a:extLst>
          </p:cNvPr>
          <p:cNvSpPr>
            <a:spLocks noChangeArrowheads="1"/>
          </p:cNvSpPr>
          <p:nvPr/>
        </p:nvSpPr>
        <p:spPr bwMode="auto">
          <a:xfrm>
            <a:off x="609600" y="4872038"/>
            <a:ext cx="8299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Green: </a:t>
            </a:r>
            <a:r>
              <a:rPr lang="en-US" altLang="en-US" b="0">
                <a:latin typeface="CMR12"/>
              </a:rPr>
              <a:t>The symbol of nature and the easiest color on eye that can improve the vision. It is calming and refreshing; hospitals often use green wall color because it relaxes patients. It symbolizes fertility, while dark green is masculine, conservative, and implies wealth.</a:t>
            </a:r>
            <a:endParaRPr lang="en-US" altLang="en-US"/>
          </a:p>
        </p:txBody>
      </p:sp>
      <p:sp>
        <p:nvSpPr>
          <p:cNvPr id="96264" name="Oval 8">
            <a:extLst>
              <a:ext uri="{FF2B5EF4-FFF2-40B4-BE49-F238E27FC236}">
                <a16:creationId xmlns:a16="http://schemas.microsoft.com/office/drawing/2014/main" id="{2BD53845-C1D7-4584-B730-CD81529B69C1}"/>
              </a:ext>
            </a:extLst>
          </p:cNvPr>
          <p:cNvSpPr>
            <a:spLocks noChangeArrowheads="1"/>
          </p:cNvSpPr>
          <p:nvPr/>
        </p:nvSpPr>
        <p:spPr bwMode="auto">
          <a:xfrm>
            <a:off x="152400" y="1263650"/>
            <a:ext cx="381000" cy="381000"/>
          </a:xfrm>
          <a:prstGeom prst="ellipse">
            <a:avLst/>
          </a:prstGeom>
          <a:solidFill>
            <a:srgbClr val="0000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5" name="Oval 9">
            <a:extLst>
              <a:ext uri="{FF2B5EF4-FFF2-40B4-BE49-F238E27FC236}">
                <a16:creationId xmlns:a16="http://schemas.microsoft.com/office/drawing/2014/main" id="{C6EDBFDE-FDC0-4E8F-B6F0-15773028CB51}"/>
              </a:ext>
            </a:extLst>
          </p:cNvPr>
          <p:cNvSpPr>
            <a:spLocks noChangeArrowheads="1"/>
          </p:cNvSpPr>
          <p:nvPr/>
        </p:nvSpPr>
        <p:spPr bwMode="auto">
          <a:xfrm>
            <a:off x="152400" y="2019300"/>
            <a:ext cx="381000" cy="381000"/>
          </a:xfrm>
          <a:prstGeom prst="ellipse">
            <a:avLst/>
          </a:prstGeom>
          <a:solidFill>
            <a:schemeClr val="tx1"/>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6" name="Oval 10">
            <a:extLst>
              <a:ext uri="{FF2B5EF4-FFF2-40B4-BE49-F238E27FC236}">
                <a16:creationId xmlns:a16="http://schemas.microsoft.com/office/drawing/2014/main" id="{725BE157-DB38-426D-B06D-9B169BB660AA}"/>
              </a:ext>
            </a:extLst>
          </p:cNvPr>
          <p:cNvSpPr>
            <a:spLocks noChangeArrowheads="1"/>
          </p:cNvSpPr>
          <p:nvPr/>
        </p:nvSpPr>
        <p:spPr bwMode="auto">
          <a:xfrm>
            <a:off x="152400" y="3028950"/>
            <a:ext cx="381000" cy="381000"/>
          </a:xfrm>
          <a:prstGeom prst="ellipse">
            <a:avLst/>
          </a:prstGeom>
          <a:solidFill>
            <a:srgbClr val="FF00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7" name="Oval 11">
            <a:extLst>
              <a:ext uri="{FF2B5EF4-FFF2-40B4-BE49-F238E27FC236}">
                <a16:creationId xmlns:a16="http://schemas.microsoft.com/office/drawing/2014/main" id="{5489A525-EE3B-43B2-A25F-6963DC7F2E58}"/>
              </a:ext>
            </a:extLst>
          </p:cNvPr>
          <p:cNvSpPr>
            <a:spLocks noChangeArrowheads="1"/>
          </p:cNvSpPr>
          <p:nvPr/>
        </p:nvSpPr>
        <p:spPr bwMode="auto">
          <a:xfrm>
            <a:off x="152400" y="4108450"/>
            <a:ext cx="381000" cy="381000"/>
          </a:xfrm>
          <a:prstGeom prst="ellipse">
            <a:avLst/>
          </a:prstGeom>
          <a:solidFill>
            <a:srgbClr val="0070C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13" name="Oval 12">
            <a:extLst>
              <a:ext uri="{FF2B5EF4-FFF2-40B4-BE49-F238E27FC236}">
                <a16:creationId xmlns:a16="http://schemas.microsoft.com/office/drawing/2014/main" id="{8B65D1B0-3617-4B80-A44C-1701840D4968}"/>
              </a:ext>
            </a:extLst>
          </p:cNvPr>
          <p:cNvSpPr/>
          <p:nvPr/>
        </p:nvSpPr>
        <p:spPr bwMode="auto">
          <a:xfrm>
            <a:off x="152400" y="5238750"/>
            <a:ext cx="381000" cy="381000"/>
          </a:xfrm>
          <a:prstGeom prst="ellipse">
            <a:avLst/>
          </a:prstGeom>
          <a:solidFill>
            <a:schemeClr val="bg2">
              <a:lumMod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Neutra Text" pitchFamily="50"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15D10-483B-4AA6-BE98-CAD3B7D8745C}"/>
              </a:ext>
            </a:extLst>
          </p:cNvPr>
          <p:cNvSpPr/>
          <p:nvPr/>
        </p:nvSpPr>
        <p:spPr>
          <a:xfrm>
            <a:off x="457200" y="228600"/>
            <a:ext cx="8001000" cy="830263"/>
          </a:xfrm>
          <a:prstGeom prst="rect">
            <a:avLst/>
          </a:prstGeom>
        </p:spPr>
        <p:txBody>
          <a:bodyPr>
            <a:spAutoFit/>
          </a:bodyPr>
          <a:lstStyle/>
          <a:p>
            <a:pPr>
              <a:defRPr/>
            </a:pPr>
            <a:r>
              <a:rPr lang="en-US" sz="4600" dirty="0">
                <a:solidFill>
                  <a:schemeClr val="tx2"/>
                </a:solidFill>
                <a:latin typeface="+mj-lt"/>
                <a:ea typeface="+mj-ea"/>
                <a:cs typeface="+mj-cs"/>
              </a:rPr>
              <a:t>Meaning of Colors</a:t>
            </a:r>
          </a:p>
        </p:txBody>
      </p:sp>
      <p:sp>
        <p:nvSpPr>
          <p:cNvPr id="97283" name="Rectangle 5">
            <a:extLst>
              <a:ext uri="{FF2B5EF4-FFF2-40B4-BE49-F238E27FC236}">
                <a16:creationId xmlns:a16="http://schemas.microsoft.com/office/drawing/2014/main" id="{74A6AA6C-6D9A-4EE2-9772-EB369A9DE72D}"/>
              </a:ext>
            </a:extLst>
          </p:cNvPr>
          <p:cNvSpPr>
            <a:spLocks noChangeArrowheads="1"/>
          </p:cNvSpPr>
          <p:nvPr/>
        </p:nvSpPr>
        <p:spPr bwMode="auto">
          <a:xfrm>
            <a:off x="609600" y="1295400"/>
            <a:ext cx="815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Yellow: </a:t>
            </a:r>
            <a:r>
              <a:rPr lang="en-US" altLang="en-US" b="0">
                <a:latin typeface="CMR12"/>
              </a:rPr>
              <a:t>Yellow is the symbol of optimism, but it causes people to loose temper on long exposer. It is the most difficult color for the eye to take in, so it can be overpowering if overused.</a:t>
            </a:r>
            <a:endParaRPr lang="en-US" altLang="en-US"/>
          </a:p>
        </p:txBody>
      </p:sp>
      <p:sp>
        <p:nvSpPr>
          <p:cNvPr id="97284" name="Rectangle 6">
            <a:extLst>
              <a:ext uri="{FF2B5EF4-FFF2-40B4-BE49-F238E27FC236}">
                <a16:creationId xmlns:a16="http://schemas.microsoft.com/office/drawing/2014/main" id="{4FF5F66E-B621-4807-BFC3-A664DBDD2009}"/>
              </a:ext>
            </a:extLst>
          </p:cNvPr>
          <p:cNvSpPr>
            <a:spLocks noChangeArrowheads="1"/>
          </p:cNvSpPr>
          <p:nvPr/>
        </p:nvSpPr>
        <p:spPr bwMode="auto">
          <a:xfrm>
            <a:off x="609600" y="2249488"/>
            <a:ext cx="815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Purple: </a:t>
            </a:r>
            <a:r>
              <a:rPr lang="en-US" altLang="en-US" b="0">
                <a:latin typeface="CMR12"/>
              </a:rPr>
              <a:t>Purple is the color of royalty, luxury, wealth, and sophistication. It is also feminine and romantic.</a:t>
            </a:r>
            <a:endParaRPr lang="en-US" altLang="en-US"/>
          </a:p>
        </p:txBody>
      </p:sp>
      <p:sp>
        <p:nvSpPr>
          <p:cNvPr id="97285" name="Rectangle 7">
            <a:extLst>
              <a:ext uri="{FF2B5EF4-FFF2-40B4-BE49-F238E27FC236}">
                <a16:creationId xmlns:a16="http://schemas.microsoft.com/office/drawing/2014/main" id="{99387B37-3458-43CA-B144-1FB9958577AB}"/>
              </a:ext>
            </a:extLst>
          </p:cNvPr>
          <p:cNvSpPr>
            <a:spLocks noChangeArrowheads="1"/>
          </p:cNvSpPr>
          <p:nvPr/>
        </p:nvSpPr>
        <p:spPr bwMode="auto">
          <a:xfrm>
            <a:off x="609600" y="2951163"/>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Brown: </a:t>
            </a:r>
            <a:r>
              <a:rPr lang="en-US" altLang="en-US" b="0">
                <a:latin typeface="CMR12"/>
              </a:rPr>
              <a:t>Solid and reliable brown is the color of earth. Light brown implies genuineness. Brown is also sad and wistful, while men tends to like it.</a:t>
            </a:r>
            <a:endParaRPr lang="en-US" altLang="en-US"/>
          </a:p>
        </p:txBody>
      </p:sp>
      <p:pic>
        <p:nvPicPr>
          <p:cNvPr id="9" name="Funny reaction of 'glass bridge' in china.mp4">
            <a:hlinkClick r:id="" action="ppaction://media"/>
            <a:extLst>
              <a:ext uri="{FF2B5EF4-FFF2-40B4-BE49-F238E27FC236}">
                <a16:creationId xmlns:a16="http://schemas.microsoft.com/office/drawing/2014/main" id="{4CF2907E-0F4B-440B-A9FD-3A069D838365}"/>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557463" y="3652838"/>
            <a:ext cx="412750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Oval 9">
            <a:extLst>
              <a:ext uri="{FF2B5EF4-FFF2-40B4-BE49-F238E27FC236}">
                <a16:creationId xmlns:a16="http://schemas.microsoft.com/office/drawing/2014/main" id="{47B0F4C9-AF3E-4E95-B359-74EB2FD4AAE7}"/>
              </a:ext>
            </a:extLst>
          </p:cNvPr>
          <p:cNvSpPr>
            <a:spLocks noChangeArrowheads="1"/>
          </p:cNvSpPr>
          <p:nvPr/>
        </p:nvSpPr>
        <p:spPr bwMode="auto">
          <a:xfrm>
            <a:off x="190500" y="1524000"/>
            <a:ext cx="381000" cy="381000"/>
          </a:xfrm>
          <a:prstGeom prst="ellipse">
            <a:avLst/>
          </a:prstGeom>
          <a:solidFill>
            <a:srgbClr val="FFFF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7288" name="Oval 10">
            <a:extLst>
              <a:ext uri="{FF2B5EF4-FFF2-40B4-BE49-F238E27FC236}">
                <a16:creationId xmlns:a16="http://schemas.microsoft.com/office/drawing/2014/main" id="{DDD74A61-6058-436A-B456-9069EFB0E341}"/>
              </a:ext>
            </a:extLst>
          </p:cNvPr>
          <p:cNvSpPr>
            <a:spLocks noChangeArrowheads="1"/>
          </p:cNvSpPr>
          <p:nvPr/>
        </p:nvSpPr>
        <p:spPr bwMode="auto">
          <a:xfrm>
            <a:off x="190500" y="2370138"/>
            <a:ext cx="381000" cy="381000"/>
          </a:xfrm>
          <a:prstGeom prst="ellipse">
            <a:avLst/>
          </a:prstGeom>
          <a:solidFill>
            <a:srgbClr val="7030A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7289" name="Oval 11">
            <a:extLst>
              <a:ext uri="{FF2B5EF4-FFF2-40B4-BE49-F238E27FC236}">
                <a16:creationId xmlns:a16="http://schemas.microsoft.com/office/drawing/2014/main" id="{39850E33-DF0A-44DD-86A5-04030AB6CB29}"/>
              </a:ext>
            </a:extLst>
          </p:cNvPr>
          <p:cNvSpPr>
            <a:spLocks noChangeArrowheads="1"/>
          </p:cNvSpPr>
          <p:nvPr/>
        </p:nvSpPr>
        <p:spPr bwMode="auto">
          <a:xfrm>
            <a:off x="190500" y="3124200"/>
            <a:ext cx="381000" cy="381000"/>
          </a:xfrm>
          <a:prstGeom prst="ellipse">
            <a:avLst/>
          </a:prstGeom>
          <a:solidFill>
            <a:srgbClr val="7E331C"/>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2750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26A12A06-5177-413D-A890-8E72BD2D0B46}"/>
              </a:ext>
            </a:extLst>
          </p:cNvPr>
          <p:cNvSpPr>
            <a:spLocks noGrp="1" noRot="1" noChangeArrowheads="1"/>
          </p:cNvSpPr>
          <p:nvPr>
            <p:ph type="title"/>
          </p:nvPr>
        </p:nvSpPr>
        <p:spPr/>
        <p:txBody>
          <a:bodyPr/>
          <a:lstStyle/>
          <a:p>
            <a:pPr eaLnBrk="1" hangingPunct="1"/>
            <a:r>
              <a:rPr lang="en-US" altLang="en-US"/>
              <a:t>Human-Centered Colors</a:t>
            </a:r>
          </a:p>
        </p:txBody>
      </p:sp>
      <p:pic>
        <p:nvPicPr>
          <p:cNvPr id="98307" name="Picture 3" descr="pantone">
            <a:extLst>
              <a:ext uri="{FF2B5EF4-FFF2-40B4-BE49-F238E27FC236}">
                <a16:creationId xmlns:a16="http://schemas.microsoft.com/office/drawing/2014/main" id="{D0B00F4E-F304-4904-B170-65BCADA27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123"/>
          <a:stretch>
            <a:fillRect/>
          </a:stretch>
        </p:blipFill>
        <p:spPr bwMode="auto">
          <a:xfrm>
            <a:off x="4916488" y="2597150"/>
            <a:ext cx="3748087" cy="3535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8308" name="Picture 4" descr="munsell">
            <a:extLst>
              <a:ext uri="{FF2B5EF4-FFF2-40B4-BE49-F238E27FC236}">
                <a16:creationId xmlns:a16="http://schemas.microsoft.com/office/drawing/2014/main" id="{8F211617-013D-46B7-8C38-245C3B141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2597150"/>
            <a:ext cx="4237038"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Rectangle 5">
            <a:extLst>
              <a:ext uri="{FF2B5EF4-FFF2-40B4-BE49-F238E27FC236}">
                <a16:creationId xmlns:a16="http://schemas.microsoft.com/office/drawing/2014/main" id="{3616314F-7DDC-497C-989B-45F67F42F9A2}"/>
              </a:ext>
            </a:extLst>
          </p:cNvPr>
          <p:cNvSpPr>
            <a:spLocks noChangeArrowheads="1"/>
          </p:cNvSpPr>
          <p:nvPr/>
        </p:nvSpPr>
        <p:spPr bwMode="auto">
          <a:xfrm>
            <a:off x="68580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20000"/>
              </a:spcBef>
              <a:buClr>
                <a:schemeClr val="hlink"/>
              </a:buClr>
              <a:buFont typeface="Wingdings" panose="05000000000000000000" pitchFamily="2" charset="2"/>
              <a:buChar char=""/>
            </a:pPr>
            <a:r>
              <a:rPr lang="en-US" altLang="en-US" sz="3200" b="0"/>
              <a:t>Munsell </a:t>
            </a:r>
            <a:r>
              <a:rPr lang="en-US" altLang="en-US" sz="3200" b="0" i="1"/>
              <a:t>(left)</a:t>
            </a:r>
            <a:r>
              <a:rPr lang="en-US" altLang="en-US" sz="3200" b="0"/>
              <a:t>: Perceptually based</a:t>
            </a:r>
          </a:p>
          <a:p>
            <a:pPr eaLnBrk="1" hangingPunct="1">
              <a:spcBef>
                <a:spcPct val="20000"/>
              </a:spcBef>
              <a:buClr>
                <a:schemeClr val="hlink"/>
              </a:buClr>
              <a:buFont typeface="Wingdings" panose="05000000000000000000" pitchFamily="2" charset="2"/>
              <a:buChar char=""/>
            </a:pPr>
            <a:r>
              <a:rPr lang="en-US" altLang="en-US" sz="3200" b="0"/>
              <a:t>Pantone (right): Functionally based</a:t>
            </a:r>
          </a:p>
        </p:txBody>
      </p:sp>
      <p:sp>
        <p:nvSpPr>
          <p:cNvPr id="98310" name="Text Box 6">
            <a:extLst>
              <a:ext uri="{FF2B5EF4-FFF2-40B4-BE49-F238E27FC236}">
                <a16:creationId xmlns:a16="http://schemas.microsoft.com/office/drawing/2014/main" id="{E780A24F-5056-4E9A-998C-CCAD91D00007}"/>
              </a:ext>
            </a:extLst>
          </p:cNvPr>
          <p:cNvSpPr txBox="1">
            <a:spLocks noChangeArrowheads="1"/>
          </p:cNvSpPr>
          <p:nvPr/>
        </p:nvSpPr>
        <p:spPr bwMode="auto">
          <a:xfrm>
            <a:off x="685800" y="6191250"/>
            <a:ext cx="76962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500" b="0"/>
              <a:t>Anne Spalter, </a:t>
            </a:r>
            <a:r>
              <a:rPr lang="en-US" altLang="en-US" sz="1500" b="0" i="1"/>
              <a:t>The Computer in the Visual Arts</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33A427F2-17A5-4D31-ACCD-B8011C6FA29B}"/>
              </a:ext>
            </a:extLst>
          </p:cNvPr>
          <p:cNvSpPr>
            <a:spLocks noGrp="1" noChangeArrowheads="1"/>
          </p:cNvSpPr>
          <p:nvPr>
            <p:ph type="title"/>
          </p:nvPr>
        </p:nvSpPr>
        <p:spPr/>
        <p:txBody>
          <a:bodyPr/>
          <a:lstStyle/>
          <a:p>
            <a:r>
              <a:rPr lang="en-US" altLang="en-US"/>
              <a:t>How many colors you see?</a:t>
            </a:r>
          </a:p>
        </p:txBody>
      </p:sp>
      <p:pic>
        <p:nvPicPr>
          <p:cNvPr id="100355" name="Content Placeholder 4">
            <a:extLst>
              <a:ext uri="{FF2B5EF4-FFF2-40B4-BE49-F238E27FC236}">
                <a16:creationId xmlns:a16="http://schemas.microsoft.com/office/drawing/2014/main" id="{EA0DC06A-4762-496B-A57E-DC5834FEB4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59050" y="1573213"/>
            <a:ext cx="4025900" cy="4756150"/>
          </a:xfr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B49405B-E50D-41DD-89FC-7C77026F4B67}"/>
              </a:ext>
            </a:extLst>
          </p:cNvPr>
          <p:cNvSpPr>
            <a:spLocks noGrp="1" noRot="1" noChangeArrowheads="1"/>
          </p:cNvSpPr>
          <p:nvPr>
            <p:ph type="title"/>
          </p:nvPr>
        </p:nvSpPr>
        <p:spPr/>
        <p:txBody>
          <a:bodyPr/>
          <a:lstStyle/>
          <a:p>
            <a:pPr eaLnBrk="1" hangingPunct="1"/>
            <a:r>
              <a:rPr lang="en-US" altLang="en-US"/>
              <a:t>How to get color right</a:t>
            </a:r>
          </a:p>
        </p:txBody>
      </p:sp>
      <p:sp>
        <p:nvSpPr>
          <p:cNvPr id="24579" name="Rectangle 3">
            <a:extLst>
              <a:ext uri="{FF2B5EF4-FFF2-40B4-BE49-F238E27FC236}">
                <a16:creationId xmlns:a16="http://schemas.microsoft.com/office/drawing/2014/main" id="{E1FBA4B7-FCA5-4639-A0A8-5D2390FD84D9}"/>
              </a:ext>
            </a:extLst>
          </p:cNvPr>
          <p:cNvSpPr>
            <a:spLocks noGrp="1" noRot="1" noChangeArrowheads="1"/>
          </p:cNvSpPr>
          <p:nvPr>
            <p:ph type="body" idx="1"/>
          </p:nvPr>
        </p:nvSpPr>
        <p:spPr/>
        <p:txBody>
          <a:bodyPr/>
          <a:lstStyle/>
          <a:p>
            <a:pPr eaLnBrk="1" hangingPunct="1"/>
            <a:r>
              <a:rPr lang="en-US" altLang="en-US"/>
              <a:t>Design in grayscale first</a:t>
            </a:r>
          </a:p>
          <a:p>
            <a:pPr eaLnBrk="1" hangingPunct="1"/>
            <a:r>
              <a:rPr lang="en-US" altLang="en-US"/>
              <a:t>Keep luminance values from grayscale when moving to color</a:t>
            </a:r>
          </a:p>
          <a:p>
            <a:pPr eaLnBrk="1" hangingPunct="1"/>
            <a:endParaRPr lang="en-US" altLang="en-US"/>
          </a:p>
        </p:txBody>
      </p:sp>
    </p:spTree>
    <p:extLst>
      <p:ext uri="{BB962C8B-B14F-4D97-AF65-F5344CB8AC3E}">
        <p14:creationId xmlns:p14="http://schemas.microsoft.com/office/powerpoint/2010/main" val="4864945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627F80-8A27-4A15-B802-0A58CBB12BE8}"/>
              </a:ext>
            </a:extLst>
          </p:cNvPr>
          <p:cNvSpPr>
            <a:spLocks noGrp="1" noRot="1" noChangeArrowheads="1"/>
          </p:cNvSpPr>
          <p:nvPr>
            <p:ph type="title"/>
          </p:nvPr>
        </p:nvSpPr>
        <p:spPr/>
        <p:txBody>
          <a:bodyPr/>
          <a:lstStyle/>
          <a:p>
            <a:pPr eaLnBrk="1" hangingPunct="1"/>
            <a:r>
              <a:rPr lang="en-US" altLang="en-US" dirty="0"/>
              <a:t>Color (Java L&amp;F)</a:t>
            </a:r>
          </a:p>
        </p:txBody>
      </p:sp>
      <p:grpSp>
        <p:nvGrpSpPr>
          <p:cNvPr id="20483" name="Group 3">
            <a:extLst>
              <a:ext uri="{FF2B5EF4-FFF2-40B4-BE49-F238E27FC236}">
                <a16:creationId xmlns:a16="http://schemas.microsoft.com/office/drawing/2014/main" id="{2C6E06B8-44E7-4513-9417-5C0824A05683}"/>
              </a:ext>
            </a:extLst>
          </p:cNvPr>
          <p:cNvGrpSpPr>
            <a:grpSpLocks/>
          </p:cNvGrpSpPr>
          <p:nvPr/>
        </p:nvGrpSpPr>
        <p:grpSpPr bwMode="auto">
          <a:xfrm>
            <a:off x="609600" y="3657600"/>
            <a:ext cx="8235950" cy="2538413"/>
            <a:chOff x="384" y="1968"/>
            <a:chExt cx="5188" cy="1599"/>
          </a:xfrm>
        </p:grpSpPr>
        <p:sp>
          <p:nvSpPr>
            <p:cNvPr id="20485" name="Rectangle 4">
              <a:extLst>
                <a:ext uri="{FF2B5EF4-FFF2-40B4-BE49-F238E27FC236}">
                  <a16:creationId xmlns:a16="http://schemas.microsoft.com/office/drawing/2014/main" id="{EE6633A3-F846-4599-AEBC-6BB8B78FAEA5}"/>
                </a:ext>
              </a:extLst>
            </p:cNvPr>
            <p:cNvSpPr>
              <a:spLocks noChangeArrowheads="1"/>
            </p:cNvSpPr>
            <p:nvPr/>
          </p:nvSpPr>
          <p:spPr bwMode="auto">
            <a:xfrm>
              <a:off x="384" y="1968"/>
              <a:ext cx="4992" cy="15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20486" name="Picture 5" descr="visualThemeDefaultPrimary">
              <a:extLst>
                <a:ext uri="{FF2B5EF4-FFF2-40B4-BE49-F238E27FC236}">
                  <a16:creationId xmlns:a16="http://schemas.microsoft.com/office/drawing/2014/main" id="{8BE949FE-1F8F-4F42-8FD4-2DF1A3392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150"/>
              <a:ext cx="2473" cy="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descr="visualThemeDefaultSecondary">
              <a:extLst>
                <a:ext uri="{FF2B5EF4-FFF2-40B4-BE49-F238E27FC236}">
                  <a16:creationId xmlns:a16="http://schemas.microsoft.com/office/drawing/2014/main" id="{78E074C1-03B9-4BC7-A558-BA41B7F9A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9" y="2174"/>
              <a:ext cx="2473"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4" name="Rectangle 7">
            <a:extLst>
              <a:ext uri="{FF2B5EF4-FFF2-40B4-BE49-F238E27FC236}">
                <a16:creationId xmlns:a16="http://schemas.microsoft.com/office/drawing/2014/main" id="{E08E0C15-C0B6-44D8-B630-D1BE89041A76}"/>
              </a:ext>
            </a:extLst>
          </p:cNvPr>
          <p:cNvSpPr>
            <a:spLocks noChangeArrowheads="1"/>
          </p:cNvSpPr>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buClr>
                <a:schemeClr val="hlink"/>
              </a:buClr>
            </a:pPr>
            <a:r>
              <a:rPr lang="en-US" altLang="en-US" b="0"/>
              <a:t>Six color semantic scheme</a:t>
            </a:r>
          </a:p>
          <a:p>
            <a:pPr eaLnBrk="1" hangingPunct="1">
              <a:buClr>
                <a:schemeClr val="hlink"/>
              </a:buClr>
            </a:pPr>
            <a:r>
              <a:rPr lang="en-US" altLang="en-US" b="0"/>
              <a:t>Clean, consistent look</a:t>
            </a:r>
          </a:p>
          <a:p>
            <a:pPr eaLnBrk="1" hangingPunct="1">
              <a:buClr>
                <a:schemeClr val="hlink"/>
              </a:buClr>
            </a:pPr>
            <a:r>
              <a:rPr lang="en-US" altLang="en-US" b="0"/>
              <a:t>Easy on eyes (mostly gray)</a:t>
            </a:r>
          </a:p>
        </p:txBody>
      </p:sp>
    </p:spTree>
    <p:extLst>
      <p:ext uri="{BB962C8B-B14F-4D97-AF65-F5344CB8AC3E}">
        <p14:creationId xmlns:p14="http://schemas.microsoft.com/office/powerpoint/2010/main" val="2129638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FD36-1776-4561-9034-1E66200CEC50}"/>
              </a:ext>
            </a:extLst>
          </p:cNvPr>
          <p:cNvSpPr>
            <a:spLocks noGrp="1"/>
          </p:cNvSpPr>
          <p:nvPr>
            <p:ph type="title"/>
          </p:nvPr>
        </p:nvSpPr>
        <p:spPr/>
        <p:txBody>
          <a:bodyPr/>
          <a:lstStyle/>
          <a:p>
            <a:r>
              <a:rPr lang="en-US" dirty="0"/>
              <a:t>OSM: Open Street Map</a:t>
            </a:r>
          </a:p>
        </p:txBody>
      </p:sp>
      <p:pic>
        <p:nvPicPr>
          <p:cNvPr id="4" name="Picture 3" descr="Map&#10;&#10;Description automatically generated">
            <a:extLst>
              <a:ext uri="{FF2B5EF4-FFF2-40B4-BE49-F238E27FC236}">
                <a16:creationId xmlns:a16="http://schemas.microsoft.com/office/drawing/2014/main" id="{B81BFEF2-E97B-4C79-B1D3-5363BD478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1295400"/>
            <a:ext cx="7620000" cy="3718623"/>
          </a:xfrm>
          <a:prstGeom prst="rect">
            <a:avLst/>
          </a:prstGeom>
        </p:spPr>
      </p:pic>
      <p:sp>
        <p:nvSpPr>
          <p:cNvPr id="7" name="Rectangle 6">
            <a:extLst>
              <a:ext uri="{FF2B5EF4-FFF2-40B4-BE49-F238E27FC236}">
                <a16:creationId xmlns:a16="http://schemas.microsoft.com/office/drawing/2014/main" id="{DF1777D0-B15B-47BD-B83B-A96F4C661F7B}"/>
              </a:ext>
            </a:extLst>
          </p:cNvPr>
          <p:cNvSpPr/>
          <p:nvPr/>
        </p:nvSpPr>
        <p:spPr>
          <a:xfrm>
            <a:off x="446314" y="5257800"/>
            <a:ext cx="2963183" cy="369332"/>
          </a:xfrm>
          <a:prstGeom prst="rect">
            <a:avLst/>
          </a:prstGeom>
        </p:spPr>
        <p:txBody>
          <a:bodyPr wrap="none">
            <a:spAutoFit/>
          </a:bodyPr>
          <a:lstStyle/>
          <a:p>
            <a:r>
              <a:rPr lang="en-US" dirty="0"/>
              <a:t>https://www.geonames.org/</a:t>
            </a:r>
          </a:p>
        </p:txBody>
      </p:sp>
    </p:spTree>
    <p:extLst>
      <p:ext uri="{BB962C8B-B14F-4D97-AF65-F5344CB8AC3E}">
        <p14:creationId xmlns:p14="http://schemas.microsoft.com/office/powerpoint/2010/main" val="210845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068E-DAB0-4C7E-9D9F-5D789F2FBAA8}"/>
              </a:ext>
            </a:extLst>
          </p:cNvPr>
          <p:cNvSpPr>
            <a:spLocks noGrp="1"/>
          </p:cNvSpPr>
          <p:nvPr>
            <p:ph type="title"/>
          </p:nvPr>
        </p:nvSpPr>
        <p:spPr/>
        <p:txBody>
          <a:bodyPr/>
          <a:lstStyle/>
          <a:p>
            <a:r>
              <a:rPr lang="en-US" dirty="0"/>
              <a:t>Perception of color</a:t>
            </a:r>
          </a:p>
        </p:txBody>
      </p:sp>
      <p:sp>
        <p:nvSpPr>
          <p:cNvPr id="6" name="Content Placeholder 3">
            <a:extLst>
              <a:ext uri="{FF2B5EF4-FFF2-40B4-BE49-F238E27FC236}">
                <a16:creationId xmlns:a16="http://schemas.microsoft.com/office/drawing/2014/main" id="{A168BA5B-4D88-485E-B3EF-50577A5E0B69}"/>
              </a:ext>
            </a:extLst>
          </p:cNvPr>
          <p:cNvSpPr txBox="1">
            <a:spLocks/>
          </p:cNvSpPr>
          <p:nvPr/>
        </p:nvSpPr>
        <p:spPr bwMode="auto">
          <a:xfrm>
            <a:off x="5620407" y="1806847"/>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solidFill>
                  <a:srgbClr val="0099CC"/>
                </a:solidFill>
              </a:rPr>
              <a:t>RED</a:t>
            </a:r>
          </a:p>
          <a:p>
            <a:r>
              <a:rPr lang="en-US" b="0" kern="0" dirty="0">
                <a:solidFill>
                  <a:srgbClr val="FFFF00"/>
                </a:solidFill>
              </a:rPr>
              <a:t>BLUE</a:t>
            </a:r>
          </a:p>
          <a:p>
            <a:r>
              <a:rPr lang="en-US" b="0" kern="0" dirty="0">
                <a:solidFill>
                  <a:srgbClr val="FF0000"/>
                </a:solidFill>
              </a:rPr>
              <a:t>GREEN</a:t>
            </a:r>
          </a:p>
          <a:p>
            <a:r>
              <a:rPr lang="en-US" b="0" kern="0" dirty="0">
                <a:solidFill>
                  <a:srgbClr val="FF00FF"/>
                </a:solidFill>
              </a:rPr>
              <a:t>CYAN</a:t>
            </a:r>
          </a:p>
          <a:p>
            <a:r>
              <a:rPr lang="en-US" b="0" kern="0" dirty="0">
                <a:solidFill>
                  <a:srgbClr val="0070C0"/>
                </a:solidFill>
              </a:rPr>
              <a:t>MAGENTA</a:t>
            </a:r>
          </a:p>
          <a:p>
            <a:r>
              <a:rPr lang="en-US" b="0" kern="0" dirty="0">
                <a:solidFill>
                  <a:srgbClr val="00B050"/>
                </a:solidFill>
              </a:rPr>
              <a:t>YELLOW</a:t>
            </a:r>
          </a:p>
          <a:p>
            <a:endParaRPr lang="en-US" b="0" kern="0" dirty="0"/>
          </a:p>
        </p:txBody>
      </p:sp>
      <p:sp>
        <p:nvSpPr>
          <p:cNvPr id="10" name="Content Placeholder 3">
            <a:extLst>
              <a:ext uri="{FF2B5EF4-FFF2-40B4-BE49-F238E27FC236}">
                <a16:creationId xmlns:a16="http://schemas.microsoft.com/office/drawing/2014/main" id="{F435A902-C21E-4010-A562-3FCA7C8932FC}"/>
              </a:ext>
            </a:extLst>
          </p:cNvPr>
          <p:cNvSpPr txBox="1">
            <a:spLocks/>
          </p:cNvSpPr>
          <p:nvPr/>
        </p:nvSpPr>
        <p:spPr bwMode="auto">
          <a:xfrm>
            <a:off x="3130769" y="1806848"/>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solidFill>
                  <a:srgbClr val="FF0000"/>
                </a:solidFill>
              </a:rPr>
              <a:t>RED</a:t>
            </a:r>
          </a:p>
          <a:p>
            <a:r>
              <a:rPr lang="en-US" b="0" kern="0" dirty="0">
                <a:solidFill>
                  <a:srgbClr val="0070C0"/>
                </a:solidFill>
              </a:rPr>
              <a:t>BLUE</a:t>
            </a:r>
          </a:p>
          <a:p>
            <a:r>
              <a:rPr lang="en-US" b="0" kern="0" dirty="0">
                <a:solidFill>
                  <a:srgbClr val="00B050"/>
                </a:solidFill>
              </a:rPr>
              <a:t>GREEN</a:t>
            </a:r>
          </a:p>
          <a:p>
            <a:r>
              <a:rPr lang="en-US" b="0" kern="0" dirty="0">
                <a:solidFill>
                  <a:srgbClr val="0099CC"/>
                </a:solidFill>
              </a:rPr>
              <a:t>CYAN</a:t>
            </a:r>
          </a:p>
          <a:p>
            <a:r>
              <a:rPr lang="en-US" b="0" kern="0" dirty="0">
                <a:solidFill>
                  <a:srgbClr val="FF00FF"/>
                </a:solidFill>
              </a:rPr>
              <a:t>MAGENTA</a:t>
            </a:r>
          </a:p>
          <a:p>
            <a:r>
              <a:rPr lang="en-US" b="0" kern="0" dirty="0">
                <a:solidFill>
                  <a:srgbClr val="FFFF00"/>
                </a:solidFill>
              </a:rPr>
              <a:t>YELLOW</a:t>
            </a:r>
          </a:p>
          <a:p>
            <a:endParaRPr lang="en-US" b="0" kern="0" dirty="0"/>
          </a:p>
        </p:txBody>
      </p:sp>
      <p:sp>
        <p:nvSpPr>
          <p:cNvPr id="11" name="Content Placeholder 3">
            <a:extLst>
              <a:ext uri="{FF2B5EF4-FFF2-40B4-BE49-F238E27FC236}">
                <a16:creationId xmlns:a16="http://schemas.microsoft.com/office/drawing/2014/main" id="{8331FCC4-C081-4962-A961-053399B9DD1D}"/>
              </a:ext>
            </a:extLst>
          </p:cNvPr>
          <p:cNvSpPr txBox="1">
            <a:spLocks/>
          </p:cNvSpPr>
          <p:nvPr/>
        </p:nvSpPr>
        <p:spPr bwMode="auto">
          <a:xfrm>
            <a:off x="622738" y="1806848"/>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t>RED</a:t>
            </a:r>
          </a:p>
          <a:p>
            <a:r>
              <a:rPr lang="en-US" b="0" kern="0" dirty="0"/>
              <a:t>BLUE</a:t>
            </a:r>
          </a:p>
          <a:p>
            <a:r>
              <a:rPr lang="en-US" b="0" kern="0" dirty="0"/>
              <a:t>GREEN</a:t>
            </a:r>
          </a:p>
          <a:p>
            <a:r>
              <a:rPr lang="en-US" b="0" kern="0" dirty="0"/>
              <a:t>CYAN</a:t>
            </a:r>
          </a:p>
          <a:p>
            <a:r>
              <a:rPr lang="en-US" b="0" kern="0" dirty="0"/>
              <a:t>MAGENTA</a:t>
            </a:r>
          </a:p>
          <a:p>
            <a:r>
              <a:rPr lang="en-US" b="0" kern="0" dirty="0"/>
              <a:t>YELLOW</a:t>
            </a:r>
          </a:p>
          <a:p>
            <a:endParaRPr lang="en-US" b="0" kern="0" dirty="0"/>
          </a:p>
        </p:txBody>
      </p:sp>
    </p:spTree>
    <p:extLst>
      <p:ext uri="{BB962C8B-B14F-4D97-AF65-F5344CB8AC3E}">
        <p14:creationId xmlns:p14="http://schemas.microsoft.com/office/powerpoint/2010/main" val="1094336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F525EBE9-9C6D-4440-A443-B27055D9B4C2}"/>
              </a:ext>
            </a:extLst>
          </p:cNvPr>
          <p:cNvSpPr>
            <a:spLocks noGrp="1" noRot="1" noChangeArrowheads="1"/>
          </p:cNvSpPr>
          <p:nvPr>
            <p:ph type="title"/>
          </p:nvPr>
        </p:nvSpPr>
        <p:spPr>
          <a:xfrm>
            <a:off x="304800" y="304800"/>
            <a:ext cx="8385175" cy="1022350"/>
          </a:xfrm>
        </p:spPr>
        <p:txBody>
          <a:bodyPr/>
          <a:lstStyle/>
          <a:p>
            <a:pPr eaLnBrk="1" hangingPunct="1"/>
            <a:r>
              <a:rPr lang="en-US" altLang="en-US" dirty="0"/>
              <a:t>London Underground</a:t>
            </a:r>
          </a:p>
        </p:txBody>
      </p:sp>
      <p:pic>
        <p:nvPicPr>
          <p:cNvPr id="5" name="Picture 4">
            <a:extLst>
              <a:ext uri="{FF2B5EF4-FFF2-40B4-BE49-F238E27FC236}">
                <a16:creationId xmlns:a16="http://schemas.microsoft.com/office/drawing/2014/main" id="{74D7189E-C940-41B5-B678-23EB76DDC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52447"/>
            <a:ext cx="4543669" cy="2804734"/>
          </a:xfrm>
          <a:prstGeom prst="rect">
            <a:avLst/>
          </a:prstGeom>
        </p:spPr>
      </p:pic>
      <p:pic>
        <p:nvPicPr>
          <p:cNvPr id="7" name="Picture 6">
            <a:extLst>
              <a:ext uri="{FF2B5EF4-FFF2-40B4-BE49-F238E27FC236}">
                <a16:creationId xmlns:a16="http://schemas.microsoft.com/office/drawing/2014/main" id="{43BA86C8-AD23-4BAF-947B-AF400E47CA49}"/>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r="18332"/>
          <a:stretch/>
        </p:blipFill>
        <p:spPr>
          <a:xfrm>
            <a:off x="152400" y="1828799"/>
            <a:ext cx="3581400" cy="2943299"/>
          </a:xfrm>
          <a:prstGeom prst="rect">
            <a:avLst/>
          </a:prstGeom>
        </p:spPr>
      </p:pic>
      <p:sp>
        <p:nvSpPr>
          <p:cNvPr id="6" name="Text Box 8">
            <a:extLst>
              <a:ext uri="{FF2B5EF4-FFF2-40B4-BE49-F238E27FC236}">
                <a16:creationId xmlns:a16="http://schemas.microsoft.com/office/drawing/2014/main" id="{F174F9A0-7B54-4315-8494-605D51B20915}"/>
              </a:ext>
            </a:extLst>
          </p:cNvPr>
          <p:cNvSpPr txBox="1">
            <a:spLocks noChangeArrowheads="1"/>
          </p:cNvSpPr>
          <p:nvPr/>
        </p:nvSpPr>
        <p:spPr bwMode="auto">
          <a:xfrm>
            <a:off x="838200" y="5332413"/>
            <a:ext cx="7467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med" len="sm"/>
                <a:tailEnd type="none" w="med" len="sm"/>
              </a14:hiddenLine>
            </a:ext>
          </a:extLst>
        </p:spPr>
        <p:txBody>
          <a:bodyPr>
            <a:spAutoFit/>
          </a:bodyPr>
          <a:lstStyle>
            <a:lvl1pPr marL="457200" indent="-457200">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nSpc>
                <a:spcPct val="150000"/>
              </a:lnSpc>
              <a:spcBef>
                <a:spcPct val="0"/>
              </a:spcBef>
              <a:buClrTx/>
              <a:buFontTx/>
              <a:buAutoNum type="arabicPeriod"/>
            </a:pPr>
            <a:r>
              <a:rPr lang="en-US" altLang="en-US" sz="1800" dirty="0"/>
              <a:t>Find cognitive and perceptual principles </a:t>
            </a:r>
          </a:p>
          <a:p>
            <a:pPr>
              <a:lnSpc>
                <a:spcPct val="150000"/>
              </a:lnSpc>
              <a:spcBef>
                <a:spcPct val="0"/>
              </a:spcBef>
              <a:buClrTx/>
              <a:buFontTx/>
              <a:buAutoNum type="arabicPeriod"/>
            </a:pPr>
            <a:r>
              <a:rPr lang="en-US" altLang="en-US" sz="1800" dirty="0"/>
              <a:t>Optimize the visualization according to these principles</a:t>
            </a:r>
          </a:p>
        </p:txBody>
      </p:sp>
    </p:spTree>
    <p:extLst>
      <p:ext uri="{BB962C8B-B14F-4D97-AF65-F5344CB8AC3E}">
        <p14:creationId xmlns:p14="http://schemas.microsoft.com/office/powerpoint/2010/main" val="10109873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tube-map">
            <a:extLst>
              <a:ext uri="{FF2B5EF4-FFF2-40B4-BE49-F238E27FC236}">
                <a16:creationId xmlns:a16="http://schemas.microsoft.com/office/drawing/2014/main" id="{5028A5C5-E648-48DC-87DC-475C687ED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600"/>
            <a:ext cx="76200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3">
            <a:extLst>
              <a:ext uri="{FF2B5EF4-FFF2-40B4-BE49-F238E27FC236}">
                <a16:creationId xmlns:a16="http://schemas.microsoft.com/office/drawing/2014/main" id="{63B0F13A-E265-4912-9C39-7705254218DE}"/>
              </a:ext>
            </a:extLst>
          </p:cNvPr>
          <p:cNvSpPr>
            <a:spLocks noGrp="1" noRot="1" noChangeArrowheads="1"/>
          </p:cNvSpPr>
          <p:nvPr>
            <p:ph type="title"/>
          </p:nvPr>
        </p:nvSpPr>
        <p:spPr/>
        <p:txBody>
          <a:bodyPr/>
          <a:lstStyle/>
          <a:p>
            <a:pPr eaLnBrk="1" hangingPunct="1"/>
            <a:r>
              <a:rPr lang="en-US" altLang="en-US" sz="4400" dirty="0"/>
              <a:t>London Underground (</a:t>
            </a:r>
            <a:r>
              <a:rPr lang="en-US" sz="4400" b="0" dirty="0"/>
              <a:t>Harry Beck</a:t>
            </a:r>
            <a:r>
              <a:rPr lang="en-US" altLang="en-US" sz="4400" dirty="0"/>
              <a:t>)</a:t>
            </a:r>
          </a:p>
        </p:txBody>
      </p:sp>
    </p:spTree>
    <p:extLst>
      <p:ext uri="{BB962C8B-B14F-4D97-AF65-F5344CB8AC3E}">
        <p14:creationId xmlns:p14="http://schemas.microsoft.com/office/powerpoint/2010/main" val="183351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31D1EB7A-9B66-4AEB-A27C-138CEEF1136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6BCA340D-04B9-4406-8C81-E5030547BC02}" type="slidenum">
              <a:rPr lang="ko-KR" altLang="en-US" sz="1800" smtClean="0">
                <a:ea typeface="Gulim" panose="020B0503020000020004" pitchFamily="34" charset="-127"/>
              </a:rPr>
              <a:pPr>
                <a:spcBef>
                  <a:spcPct val="0"/>
                </a:spcBef>
                <a:buClrTx/>
                <a:buFontTx/>
                <a:buNone/>
              </a:pPr>
              <a:t>9</a:t>
            </a:fld>
            <a:endParaRPr lang="en-US" altLang="ko-KR" sz="1800">
              <a:ea typeface="Gulim" panose="020B0503020000020004" pitchFamily="34" charset="-127"/>
            </a:endParaRPr>
          </a:p>
        </p:txBody>
      </p:sp>
      <p:sp>
        <p:nvSpPr>
          <p:cNvPr id="77827" name="Text Box 4">
            <a:extLst>
              <a:ext uri="{FF2B5EF4-FFF2-40B4-BE49-F238E27FC236}">
                <a16:creationId xmlns:a16="http://schemas.microsoft.com/office/drawing/2014/main" id="{F4D1A5A7-297E-475E-A8D2-3457925A2EFD}"/>
              </a:ext>
            </a:extLst>
          </p:cNvPr>
          <p:cNvSpPr txBox="1">
            <a:spLocks noChangeArrowheads="1"/>
          </p:cNvSpPr>
          <p:nvPr/>
        </p:nvSpPr>
        <p:spPr bwMode="auto">
          <a:xfrm>
            <a:off x="2286000" y="6102350"/>
            <a:ext cx="443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800"/>
              <a:t>Matthew Ericson, NY Times</a:t>
            </a:r>
          </a:p>
        </p:txBody>
      </p:sp>
      <p:pic>
        <p:nvPicPr>
          <p:cNvPr id="77828" name="Picture 5" descr="usamap_1">
            <a:extLst>
              <a:ext uri="{FF2B5EF4-FFF2-40B4-BE49-F238E27FC236}">
                <a16:creationId xmlns:a16="http://schemas.microsoft.com/office/drawing/2014/main" id="{79481791-644E-4163-A0BF-288BC6CB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
            <a:ext cx="89154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7">
            <a:extLst>
              <a:ext uri="{FF2B5EF4-FFF2-40B4-BE49-F238E27FC236}">
                <a16:creationId xmlns:a16="http://schemas.microsoft.com/office/drawing/2014/main" id="{FA051A94-3B38-4B91-BB00-EDE0754BE9CC}"/>
              </a:ext>
            </a:extLst>
          </p:cNvPr>
          <p:cNvSpPr txBox="1">
            <a:spLocks noChangeArrowheads="1"/>
          </p:cNvSpPr>
          <p:nvPr/>
        </p:nvSpPr>
        <p:spPr bwMode="auto">
          <a:xfrm>
            <a:off x="3733800" y="533400"/>
            <a:ext cx="33623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200">
                <a:solidFill>
                  <a:srgbClr val="000000"/>
                </a:solidFill>
              </a:rPr>
              <a:t>2004 presidential election</a:t>
            </a:r>
          </a:p>
        </p:txBody>
      </p:sp>
    </p:spTree>
    <p:extLst>
      <p:ext uri="{BB962C8B-B14F-4D97-AF65-F5344CB8AC3E}">
        <p14:creationId xmlns:p14="http://schemas.microsoft.com/office/powerpoint/2010/main" val="4210675057"/>
      </p:ext>
    </p:extLst>
  </p:cSld>
  <p:clrMapOvr>
    <a:masterClrMapping/>
  </p:clrMapOvr>
  <p:transition>
    <p:fade/>
  </p:transition>
</p:sld>
</file>

<file path=ppt/theme/theme1.xml><?xml version="1.0" encoding="utf-8"?>
<a:theme xmlns:a="http://schemas.openxmlformats.org/drawingml/2006/main" name="1_Glass Layers">
  <a:themeElements>
    <a:clrScheme name="1_Glass Layers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fontScheme name="1_Glass Layers">
      <a:majorFont>
        <a:latin typeface="Neutra Text"/>
        <a:ea typeface=""/>
        <a:cs typeface=""/>
      </a:majorFont>
      <a:minorFont>
        <a:latin typeface="Neutra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Neutra Text" pitchFamily="5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Neutra Text" pitchFamily="50" charset="0"/>
          </a:defRPr>
        </a:defPPr>
      </a:lstStyle>
    </a:lnDef>
  </a:objectDefaults>
  <a:extraClrSchemeLst>
    <a:extraClrScheme>
      <a:clrScheme name="1_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1_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1_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1_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1_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1_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1_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
      <a:clrScheme name="1_Glass Layers 9">
        <a:dk1>
          <a:srgbClr val="006600"/>
        </a:dk1>
        <a:lt1>
          <a:srgbClr val="FFFFFF"/>
        </a:lt1>
        <a:dk2>
          <a:srgbClr val="275485"/>
        </a:dk2>
        <a:lt2>
          <a:srgbClr val="FFFFB7"/>
        </a:lt2>
        <a:accent1>
          <a:srgbClr val="99CC00"/>
        </a:accent1>
        <a:accent2>
          <a:srgbClr val="00CC00"/>
        </a:accent2>
        <a:accent3>
          <a:srgbClr val="ACB3C2"/>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0">
        <a:dk1>
          <a:srgbClr val="006600"/>
        </a:dk1>
        <a:lt1>
          <a:srgbClr val="FFFFFF"/>
        </a:lt1>
        <a:dk2>
          <a:srgbClr val="275485"/>
        </a:dk2>
        <a:lt2>
          <a:srgbClr val="FFFFB7"/>
        </a:lt2>
        <a:accent1>
          <a:srgbClr val="99CC00"/>
        </a:accent1>
        <a:accent2>
          <a:srgbClr val="C9E9FF"/>
        </a:accent2>
        <a:accent3>
          <a:srgbClr val="ACB3C2"/>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1">
        <a:dk1>
          <a:srgbClr val="006600"/>
        </a:dk1>
        <a:lt1>
          <a:srgbClr val="FFFFFF"/>
        </a:lt1>
        <a:dk2>
          <a:srgbClr val="008000"/>
        </a:dk2>
        <a:lt2>
          <a:srgbClr val="FFFFB7"/>
        </a:lt2>
        <a:accent1>
          <a:srgbClr val="99CC00"/>
        </a:accent1>
        <a:accent2>
          <a:srgbClr val="C9E9FF"/>
        </a:accent2>
        <a:accent3>
          <a:srgbClr val="AAC0AA"/>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2">
        <a:dk1>
          <a:srgbClr val="006600"/>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C5F60F74EE841974A727A88849D8D" ma:contentTypeVersion="0" ma:contentTypeDescription="Create a new document." ma:contentTypeScope="" ma:versionID="e10815b069e138227bbf694a1334618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6FE645-9962-4C28-8FB9-0EE14B2315FC}"/>
</file>

<file path=customXml/itemProps2.xml><?xml version="1.0" encoding="utf-8"?>
<ds:datastoreItem xmlns:ds="http://schemas.openxmlformats.org/officeDocument/2006/customXml" ds:itemID="{61FE591D-0808-434D-8778-94706CF0993D}"/>
</file>

<file path=customXml/itemProps3.xml><?xml version="1.0" encoding="utf-8"?>
<ds:datastoreItem xmlns:ds="http://schemas.openxmlformats.org/officeDocument/2006/customXml" ds:itemID="{C147F0FC-4B77-4A14-9666-4FC3A3C5D2A7}"/>
</file>

<file path=docProps/app.xml><?xml version="1.0" encoding="utf-8"?>
<Properties xmlns="http://schemas.openxmlformats.org/officeDocument/2006/extended-properties" xmlns:vt="http://schemas.openxmlformats.org/officeDocument/2006/docPropsVTypes">
  <Template/>
  <TotalTime>36231</TotalTime>
  <Words>2906</Words>
  <Application>Microsoft Office PowerPoint</Application>
  <PresentationFormat>On-screen Show (4:3)</PresentationFormat>
  <Paragraphs>369</Paragraphs>
  <Slides>49</Slides>
  <Notes>34</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1" baseType="lpstr">
      <vt:lpstr>CMBX12</vt:lpstr>
      <vt:lpstr>CMR12</vt:lpstr>
      <vt:lpstr>CMTI12</vt:lpstr>
      <vt:lpstr>Futura Book</vt:lpstr>
      <vt:lpstr>Georgia</vt:lpstr>
      <vt:lpstr>Neutra Text</vt:lpstr>
      <vt:lpstr>Neutra Text SC</vt:lpstr>
      <vt:lpstr>Symbol</vt:lpstr>
      <vt:lpstr>Times New Roman</vt:lpstr>
      <vt:lpstr>Wingdings</vt:lpstr>
      <vt:lpstr>1_Glass Layers</vt:lpstr>
      <vt:lpstr>Chart</vt:lpstr>
      <vt:lpstr>PowerPoint Presentation</vt:lpstr>
      <vt:lpstr>Cartography - Color: Edward Tufte</vt:lpstr>
      <vt:lpstr>Color: Edward Tufte</vt:lpstr>
      <vt:lpstr>Color: Google Map</vt:lpstr>
      <vt:lpstr>OSM: Open Street Map</vt:lpstr>
      <vt:lpstr>Perception of color</vt:lpstr>
      <vt:lpstr>London Underground</vt:lpstr>
      <vt:lpstr>London Underground (Harry Beck)</vt:lpstr>
      <vt:lpstr>PowerPoint Presentation</vt:lpstr>
      <vt:lpstr>PowerPoint Presentation</vt:lpstr>
      <vt:lpstr>PowerPoint Presentation</vt:lpstr>
      <vt:lpstr>Semiotics</vt:lpstr>
      <vt:lpstr>This made no sense</vt:lpstr>
      <vt:lpstr>Proportion and Scale</vt:lpstr>
      <vt:lpstr>Marks of Typographic Style</vt:lpstr>
      <vt:lpstr>Proper Quotes</vt:lpstr>
      <vt:lpstr>PowerPoint Presentation</vt:lpstr>
      <vt:lpstr>Asymmetric Typography</vt:lpstr>
      <vt:lpstr>Some Starting Points </vt:lpstr>
      <vt:lpstr>PowerPoint Presentation</vt:lpstr>
      <vt:lpstr>Challenger Disaster</vt:lpstr>
      <vt:lpstr>Challenger Disaster</vt:lpstr>
      <vt:lpstr>Challenger Disaster</vt:lpstr>
      <vt:lpstr>Challenger Disaster</vt:lpstr>
      <vt:lpstr>Functions of visualizations</vt:lpstr>
      <vt:lpstr>PowerPoint Presentation</vt:lpstr>
      <vt:lpstr>Gulfs of Execution &amp; Evaluation</vt:lpstr>
      <vt:lpstr>Gulf of Evaluation</vt:lpstr>
      <vt:lpstr>Gulf of Evaluation</vt:lpstr>
      <vt:lpstr>Gulf of Evaluation</vt:lpstr>
      <vt:lpstr>Gulf of Execution</vt:lpstr>
      <vt:lpstr>Gulf of Execution</vt:lpstr>
      <vt:lpstr>Visualization: A Double Gulf?</vt:lpstr>
      <vt:lpstr>Bad visualization?</vt:lpstr>
      <vt:lpstr>Better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Human-Centered Colors</vt:lpstr>
      <vt:lpstr>How many colors you see?</vt:lpstr>
      <vt:lpstr>How to get color right</vt:lpstr>
      <vt:lpstr>Color (Java L&amp;F)</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CS376 Introduction</dc:title>
  <dc:creator>Scott Klemmer</dc:creator>
  <cp:lastModifiedBy>Prof. Dr. Tabin Hasan</cp:lastModifiedBy>
  <cp:revision>462</cp:revision>
  <dcterms:created xsi:type="dcterms:W3CDTF">2002-06-23T18:01:23Z</dcterms:created>
  <dcterms:modified xsi:type="dcterms:W3CDTF">2022-06-05T12:49:53Z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0x010100042C5F60F74EE841974A727A88849D8D</vt:lpwstr>
  </property>
</Properties>
</file>